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62" r:id="rId2"/>
    <p:sldId id="263" r:id="rId3"/>
    <p:sldId id="301" r:id="rId4"/>
    <p:sldId id="302" r:id="rId5"/>
    <p:sldId id="303" r:id="rId6"/>
    <p:sldId id="275" r:id="rId7"/>
    <p:sldId id="279" r:id="rId8"/>
    <p:sldId id="290" r:id="rId9"/>
    <p:sldId id="280" r:id="rId10"/>
    <p:sldId id="291" r:id="rId11"/>
    <p:sldId id="281" r:id="rId12"/>
    <p:sldId id="282" r:id="rId13"/>
    <p:sldId id="292" r:id="rId14"/>
    <p:sldId id="274" r:id="rId15"/>
    <p:sldId id="283" r:id="rId16"/>
    <p:sldId id="284" r:id="rId17"/>
    <p:sldId id="287" r:id="rId18"/>
    <p:sldId id="288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3297" autoAdjust="0"/>
  </p:normalViewPr>
  <p:slideViewPr>
    <p:cSldViewPr snapToGrid="0" snapToObjects="1">
      <p:cViewPr varScale="1">
        <p:scale>
          <a:sx n="80" d="100"/>
          <a:sy n="80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3398;&#20064;\&#30805;&#22763;&#35838;&#31243;\&#36719;&#20214;&#24037;&#31243;&#32508;&#21512;&#23454;&#39564;\&#31532;13&#21608;\&#29123;&#23613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&#23398;&#20064;\&#30805;&#22763;&#35838;&#31243;\&#36719;&#20214;&#24037;&#31243;&#32508;&#21512;&#23454;&#39564;\&#31532;13&#21608;\&#29123;&#23613;&#2227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剩余任务数量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任务数量燃尽图!$B$1</c:f>
              <c:strCache>
                <c:ptCount val="1"/>
                <c:pt idx="0">
                  <c:v>实际剩余任务数量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任务数量燃尽图!$A$2:$A$18</c:f>
              <c:numCache>
                <c:formatCode>m/d/yyyy</c:formatCode>
                <c:ptCount val="17"/>
                <c:pt idx="0">
                  <c:v>43896</c:v>
                </c:pt>
                <c:pt idx="1">
                  <c:v>43903</c:v>
                </c:pt>
                <c:pt idx="2">
                  <c:v>43910</c:v>
                </c:pt>
                <c:pt idx="3">
                  <c:v>43917</c:v>
                </c:pt>
                <c:pt idx="4">
                  <c:v>43924</c:v>
                </c:pt>
                <c:pt idx="5">
                  <c:v>43931</c:v>
                </c:pt>
                <c:pt idx="6">
                  <c:v>43938</c:v>
                </c:pt>
                <c:pt idx="7">
                  <c:v>43945</c:v>
                </c:pt>
                <c:pt idx="8">
                  <c:v>43952</c:v>
                </c:pt>
                <c:pt idx="9">
                  <c:v>43959</c:v>
                </c:pt>
                <c:pt idx="10">
                  <c:v>43966</c:v>
                </c:pt>
                <c:pt idx="11">
                  <c:v>43973</c:v>
                </c:pt>
                <c:pt idx="12">
                  <c:v>43980</c:v>
                </c:pt>
                <c:pt idx="13">
                  <c:v>43987</c:v>
                </c:pt>
                <c:pt idx="14">
                  <c:v>43994</c:v>
                </c:pt>
                <c:pt idx="15">
                  <c:v>44001</c:v>
                </c:pt>
                <c:pt idx="16">
                  <c:v>44008</c:v>
                </c:pt>
              </c:numCache>
            </c:numRef>
          </c:cat>
          <c:val>
            <c:numRef>
              <c:f>任务数量燃尽图!$B$2:$B$18</c:f>
              <c:numCache>
                <c:formatCode>General</c:formatCode>
                <c:ptCount val="17"/>
                <c:pt idx="0">
                  <c:v>49</c:v>
                </c:pt>
                <c:pt idx="1">
                  <c:v>45</c:v>
                </c:pt>
                <c:pt idx="2">
                  <c:v>42</c:v>
                </c:pt>
                <c:pt idx="3">
                  <c:v>33</c:v>
                </c:pt>
                <c:pt idx="4">
                  <c:v>29</c:v>
                </c:pt>
                <c:pt idx="5">
                  <c:v>24</c:v>
                </c:pt>
                <c:pt idx="6">
                  <c:v>21</c:v>
                </c:pt>
                <c:pt idx="7">
                  <c:v>19</c:v>
                </c:pt>
                <c:pt idx="8">
                  <c:v>19</c:v>
                </c:pt>
                <c:pt idx="9">
                  <c:v>17</c:v>
                </c:pt>
                <c:pt idx="10">
                  <c:v>14</c:v>
                </c:pt>
                <c:pt idx="11">
                  <c:v>12</c:v>
                </c:pt>
                <c:pt idx="12">
                  <c:v>10</c:v>
                </c:pt>
                <c:pt idx="1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A0-4414-AAEC-9FB40D8D33F9}"/>
            </c:ext>
          </c:extLst>
        </c:ser>
        <c:ser>
          <c:idx val="1"/>
          <c:order val="1"/>
          <c:tx>
            <c:strRef>
              <c:f>任务数量燃尽图!$C$1</c:f>
              <c:strCache>
                <c:ptCount val="1"/>
                <c:pt idx="0">
                  <c:v>基线剩余任务数量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任务数量燃尽图!$A$2:$A$18</c:f>
              <c:numCache>
                <c:formatCode>m/d/yyyy</c:formatCode>
                <c:ptCount val="17"/>
                <c:pt idx="0">
                  <c:v>43896</c:v>
                </c:pt>
                <c:pt idx="1">
                  <c:v>43903</c:v>
                </c:pt>
                <c:pt idx="2">
                  <c:v>43910</c:v>
                </c:pt>
                <c:pt idx="3">
                  <c:v>43917</c:v>
                </c:pt>
                <c:pt idx="4">
                  <c:v>43924</c:v>
                </c:pt>
                <c:pt idx="5">
                  <c:v>43931</c:v>
                </c:pt>
                <c:pt idx="6">
                  <c:v>43938</c:v>
                </c:pt>
                <c:pt idx="7">
                  <c:v>43945</c:v>
                </c:pt>
                <c:pt idx="8">
                  <c:v>43952</c:v>
                </c:pt>
                <c:pt idx="9">
                  <c:v>43959</c:v>
                </c:pt>
                <c:pt idx="10">
                  <c:v>43966</c:v>
                </c:pt>
                <c:pt idx="11">
                  <c:v>43973</c:v>
                </c:pt>
                <c:pt idx="12">
                  <c:v>43980</c:v>
                </c:pt>
                <c:pt idx="13">
                  <c:v>43987</c:v>
                </c:pt>
                <c:pt idx="14">
                  <c:v>43994</c:v>
                </c:pt>
                <c:pt idx="15">
                  <c:v>44001</c:v>
                </c:pt>
                <c:pt idx="16">
                  <c:v>44008</c:v>
                </c:pt>
              </c:numCache>
            </c:numRef>
          </c:cat>
          <c:val>
            <c:numRef>
              <c:f>任务数量燃尽图!$C$2:$C$18</c:f>
              <c:numCache>
                <c:formatCode>General</c:formatCode>
                <c:ptCount val="17"/>
                <c:pt idx="0">
                  <c:v>49</c:v>
                </c:pt>
                <c:pt idx="1">
                  <c:v>45</c:v>
                </c:pt>
                <c:pt idx="2">
                  <c:v>41</c:v>
                </c:pt>
                <c:pt idx="3">
                  <c:v>31</c:v>
                </c:pt>
                <c:pt idx="4">
                  <c:v>29</c:v>
                </c:pt>
                <c:pt idx="5">
                  <c:v>24</c:v>
                </c:pt>
                <c:pt idx="6">
                  <c:v>21</c:v>
                </c:pt>
                <c:pt idx="7">
                  <c:v>19</c:v>
                </c:pt>
                <c:pt idx="8">
                  <c:v>19</c:v>
                </c:pt>
                <c:pt idx="9">
                  <c:v>16</c:v>
                </c:pt>
                <c:pt idx="10">
                  <c:v>13</c:v>
                </c:pt>
                <c:pt idx="11">
                  <c:v>11</c:v>
                </c:pt>
                <c:pt idx="12">
                  <c:v>9</c:v>
                </c:pt>
                <c:pt idx="13">
                  <c:v>9</c:v>
                </c:pt>
                <c:pt idx="14">
                  <c:v>3</c:v>
                </c:pt>
                <c:pt idx="15">
                  <c:v>3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A0-4414-AAEC-9FB40D8D33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2169999"/>
        <c:axId val="1682221295"/>
      </c:lineChart>
      <c:dateAx>
        <c:axId val="167216999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2221295"/>
        <c:crosses val="autoZero"/>
        <c:auto val="1"/>
        <c:lblOffset val="100"/>
        <c:baseTimeUnit val="days"/>
      </c:dateAx>
      <c:valAx>
        <c:axId val="1682221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72169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剩余累计工时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累计工时燃尽图!$B$1</c:f>
              <c:strCache>
                <c:ptCount val="1"/>
                <c:pt idx="0">
                  <c:v>实际剩余累计工时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累计工时燃尽图!$A$2:$A$18</c:f>
              <c:numCache>
                <c:formatCode>m/d/yyyy</c:formatCode>
                <c:ptCount val="17"/>
                <c:pt idx="0">
                  <c:v>43896</c:v>
                </c:pt>
                <c:pt idx="1">
                  <c:v>43903</c:v>
                </c:pt>
                <c:pt idx="2">
                  <c:v>43910</c:v>
                </c:pt>
                <c:pt idx="3">
                  <c:v>43917</c:v>
                </c:pt>
                <c:pt idx="4">
                  <c:v>43924</c:v>
                </c:pt>
                <c:pt idx="5">
                  <c:v>43931</c:v>
                </c:pt>
                <c:pt idx="6">
                  <c:v>43938</c:v>
                </c:pt>
                <c:pt idx="7">
                  <c:v>43945</c:v>
                </c:pt>
                <c:pt idx="8">
                  <c:v>43952</c:v>
                </c:pt>
                <c:pt idx="9">
                  <c:v>43959</c:v>
                </c:pt>
                <c:pt idx="10">
                  <c:v>43966</c:v>
                </c:pt>
                <c:pt idx="11">
                  <c:v>43973</c:v>
                </c:pt>
                <c:pt idx="12">
                  <c:v>43980</c:v>
                </c:pt>
                <c:pt idx="13">
                  <c:v>43987</c:v>
                </c:pt>
                <c:pt idx="14">
                  <c:v>43994</c:v>
                </c:pt>
                <c:pt idx="15">
                  <c:v>44001</c:v>
                </c:pt>
                <c:pt idx="16">
                  <c:v>44008</c:v>
                </c:pt>
              </c:numCache>
            </c:numRef>
          </c:cat>
          <c:val>
            <c:numRef>
              <c:f>累计工时燃尽图!$B$2:$B$18</c:f>
              <c:numCache>
                <c:formatCode>General</c:formatCode>
                <c:ptCount val="17"/>
                <c:pt idx="0">
                  <c:v>610</c:v>
                </c:pt>
                <c:pt idx="1">
                  <c:v>600</c:v>
                </c:pt>
                <c:pt idx="2">
                  <c:v>590</c:v>
                </c:pt>
                <c:pt idx="3">
                  <c:v>550</c:v>
                </c:pt>
                <c:pt idx="4">
                  <c:v>510</c:v>
                </c:pt>
                <c:pt idx="5">
                  <c:v>480</c:v>
                </c:pt>
                <c:pt idx="6">
                  <c:v>430</c:v>
                </c:pt>
                <c:pt idx="7">
                  <c:v>380</c:v>
                </c:pt>
                <c:pt idx="8">
                  <c:v>350</c:v>
                </c:pt>
                <c:pt idx="9">
                  <c:v>260</c:v>
                </c:pt>
                <c:pt idx="10">
                  <c:v>190</c:v>
                </c:pt>
                <c:pt idx="11">
                  <c:v>150</c:v>
                </c:pt>
                <c:pt idx="12">
                  <c:v>100</c:v>
                </c:pt>
                <c:pt idx="1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4E-4FA9-8446-85FCA448659C}"/>
            </c:ext>
          </c:extLst>
        </c:ser>
        <c:ser>
          <c:idx val="1"/>
          <c:order val="1"/>
          <c:tx>
            <c:strRef>
              <c:f>累计工时燃尽图!$C$1</c:f>
              <c:strCache>
                <c:ptCount val="1"/>
                <c:pt idx="0">
                  <c:v>基线剩余累计工时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累计工时燃尽图!$A$2:$A$18</c:f>
              <c:numCache>
                <c:formatCode>m/d/yyyy</c:formatCode>
                <c:ptCount val="17"/>
                <c:pt idx="0">
                  <c:v>43896</c:v>
                </c:pt>
                <c:pt idx="1">
                  <c:v>43903</c:v>
                </c:pt>
                <c:pt idx="2">
                  <c:v>43910</c:v>
                </c:pt>
                <c:pt idx="3">
                  <c:v>43917</c:v>
                </c:pt>
                <c:pt idx="4">
                  <c:v>43924</c:v>
                </c:pt>
                <c:pt idx="5">
                  <c:v>43931</c:v>
                </c:pt>
                <c:pt idx="6">
                  <c:v>43938</c:v>
                </c:pt>
                <c:pt idx="7">
                  <c:v>43945</c:v>
                </c:pt>
                <c:pt idx="8">
                  <c:v>43952</c:v>
                </c:pt>
                <c:pt idx="9">
                  <c:v>43959</c:v>
                </c:pt>
                <c:pt idx="10">
                  <c:v>43966</c:v>
                </c:pt>
                <c:pt idx="11">
                  <c:v>43973</c:v>
                </c:pt>
                <c:pt idx="12">
                  <c:v>43980</c:v>
                </c:pt>
                <c:pt idx="13">
                  <c:v>43987</c:v>
                </c:pt>
                <c:pt idx="14">
                  <c:v>43994</c:v>
                </c:pt>
                <c:pt idx="15">
                  <c:v>44001</c:v>
                </c:pt>
                <c:pt idx="16">
                  <c:v>44008</c:v>
                </c:pt>
              </c:numCache>
            </c:numRef>
          </c:cat>
          <c:val>
            <c:numRef>
              <c:f>累计工时燃尽图!$C$2:$C$18</c:f>
              <c:numCache>
                <c:formatCode>General</c:formatCode>
                <c:ptCount val="17"/>
                <c:pt idx="0">
                  <c:v>610</c:v>
                </c:pt>
                <c:pt idx="1">
                  <c:v>595</c:v>
                </c:pt>
                <c:pt idx="2">
                  <c:v>580</c:v>
                </c:pt>
                <c:pt idx="3">
                  <c:v>530</c:v>
                </c:pt>
                <c:pt idx="4">
                  <c:v>510</c:v>
                </c:pt>
                <c:pt idx="5">
                  <c:v>490</c:v>
                </c:pt>
                <c:pt idx="6">
                  <c:v>450</c:v>
                </c:pt>
                <c:pt idx="7">
                  <c:v>410</c:v>
                </c:pt>
                <c:pt idx="8">
                  <c:v>390</c:v>
                </c:pt>
                <c:pt idx="9">
                  <c:v>270</c:v>
                </c:pt>
                <c:pt idx="10">
                  <c:v>170</c:v>
                </c:pt>
                <c:pt idx="11">
                  <c:v>140</c:v>
                </c:pt>
                <c:pt idx="12">
                  <c:v>90</c:v>
                </c:pt>
                <c:pt idx="13">
                  <c:v>50</c:v>
                </c:pt>
                <c:pt idx="14">
                  <c:v>30</c:v>
                </c:pt>
                <c:pt idx="15">
                  <c:v>20</c:v>
                </c:pt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4E-4FA9-8446-85FCA4486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6751407"/>
        <c:axId val="1808264127"/>
      </c:lineChart>
      <c:dateAx>
        <c:axId val="1816751407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08264127"/>
        <c:crosses val="autoZero"/>
        <c:auto val="1"/>
        <c:lblOffset val="100"/>
        <c:baseTimeUnit val="days"/>
      </c:dateAx>
      <c:valAx>
        <c:axId val="180826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16751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51ABC-5D96-564B-85E1-CC2836FAB4A1}" type="datetimeFigureOut">
              <a:rPr kumimoji="1" lang="zh-CN" altLang="en-US" smtClean="0"/>
              <a:t>2020/6/4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34D9-42E9-0E4F-ABBC-338983382D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83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794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8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25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693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9107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5882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1176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197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69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12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354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2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74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67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977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300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41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63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8202096" y="295407"/>
            <a:ext cx="744346" cy="7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820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6576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2393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0FEE-C184-9C44-A87C-14688E67DF0A}" type="datetimeFigureOut">
              <a:rPr kumimoji="1" lang="zh-CN" altLang="en-US" smtClean="0"/>
              <a:t>2020/6/4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C8B4-F298-AA4C-BBDD-4ED5847DBB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2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14">
            <a:extLst>
              <a:ext uri="{FF2B5EF4-FFF2-40B4-BE49-F238E27FC236}">
                <a16:creationId xmlns:a16="http://schemas.microsoft.com/office/drawing/2014/main" id="{5408B285-DDFE-4DED-9D56-45511F402D3C}"/>
              </a:ext>
            </a:extLst>
          </p:cNvPr>
          <p:cNvSpPr/>
          <p:nvPr/>
        </p:nvSpPr>
        <p:spPr>
          <a:xfrm>
            <a:off x="0" y="4893854"/>
            <a:ext cx="9143999" cy="205181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21">
            <a:extLst>
              <a:ext uri="{FF2B5EF4-FFF2-40B4-BE49-F238E27FC236}">
                <a16:creationId xmlns:a16="http://schemas.microsoft.com/office/drawing/2014/main" id="{B3AA8AF9-70D2-47A6-883E-91AE23FDB97E}"/>
              </a:ext>
            </a:extLst>
          </p:cNvPr>
          <p:cNvSpPr/>
          <p:nvPr/>
        </p:nvSpPr>
        <p:spPr>
          <a:xfrm>
            <a:off x="0" y="5431808"/>
            <a:ext cx="9143999" cy="3478011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D7EAF3D-ABB4-40DD-BC73-10729424F27F}"/>
              </a:ext>
            </a:extLst>
          </p:cNvPr>
          <p:cNvSpPr txBox="1">
            <a:spLocks/>
          </p:cNvSpPr>
          <p:nvPr/>
        </p:nvSpPr>
        <p:spPr>
          <a:xfrm>
            <a:off x="1627189" y="2104981"/>
            <a:ext cx="6135685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28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的深度学习自动化部署系统</a:t>
            </a:r>
            <a:endParaRPr lang="zh-CN" altLang="en-US" sz="2800" dirty="0">
              <a:solidFill>
                <a:srgbClr val="0461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157F69-4D01-4549-B058-339FEFEDA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517365" y="315501"/>
            <a:ext cx="1266985" cy="12160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4FE1E7-B44F-4CEB-B662-ED7947576777}"/>
              </a:ext>
            </a:extLst>
          </p:cNvPr>
          <p:cNvSpPr txBox="1"/>
          <p:nvPr/>
        </p:nvSpPr>
        <p:spPr>
          <a:xfrm>
            <a:off x="3352755" y="3770533"/>
            <a:ext cx="2438488" cy="11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/>
              <a:t>软件工程综合实验 </a:t>
            </a:r>
            <a:r>
              <a:rPr lang="en-US" altLang="zh-CN"/>
              <a:t>C</a:t>
            </a:r>
            <a:r>
              <a:rPr lang="zh-CN" altLang="en-US"/>
              <a:t>组</a:t>
            </a:r>
            <a:endParaRPr lang="en-US" altLang="zh-CN"/>
          </a:p>
          <a:p>
            <a:pPr algn="ctr">
              <a:lnSpc>
                <a:spcPct val="200000"/>
              </a:lnSpc>
            </a:pPr>
            <a:r>
              <a:rPr lang="en-US" altLang="zh-CN"/>
              <a:t>2020</a:t>
            </a:r>
            <a:r>
              <a:rPr lang="zh-CN" altLang="en-US"/>
              <a:t>年</a:t>
            </a:r>
            <a:r>
              <a:rPr lang="en-US" altLang="zh-CN"/>
              <a:t>6</a:t>
            </a:r>
            <a:r>
              <a:rPr lang="zh-CN" altLang="en-US"/>
              <a:t>月</a:t>
            </a:r>
            <a:r>
              <a:rPr lang="en-US" altLang="zh-CN"/>
              <a:t>5</a:t>
            </a:r>
            <a:r>
              <a:rPr lang="zh-CN" altLang="en-US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5113988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E99D69-C9DF-994C-AA90-06047A66D443}"/>
              </a:ext>
            </a:extLst>
          </p:cNvPr>
          <p:cNvSpPr/>
          <p:nvPr/>
        </p:nvSpPr>
        <p:spPr>
          <a:xfrm>
            <a:off x="387335" y="820806"/>
            <a:ext cx="2526654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项目实际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</a:rPr>
              <a:t>commit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情况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6" name="图片 15" descr="手机屏幕截图&#10;&#10;描述已自动生成">
            <a:extLst>
              <a:ext uri="{FF2B5EF4-FFF2-40B4-BE49-F238E27FC236}">
                <a16:creationId xmlns:a16="http://schemas.microsoft.com/office/drawing/2014/main" id="{ED4B1197-20CC-B049-A9A9-137AE51A49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5900" y="1878601"/>
            <a:ext cx="4584700" cy="4381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5EB79D-25B7-D74C-8CAD-DF14C9A96B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35090" y="2300862"/>
            <a:ext cx="3993010" cy="24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8670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E99D69-C9DF-994C-AA90-06047A66D443}"/>
              </a:ext>
            </a:extLst>
          </p:cNvPr>
          <p:cNvSpPr/>
          <p:nvPr/>
        </p:nvSpPr>
        <p:spPr>
          <a:xfrm>
            <a:off x="596405" y="1389291"/>
            <a:ext cx="3474028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实验过程中各实验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</a:rPr>
              <a:t>commit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情况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B0E4675-F87F-3241-B475-4167F2B78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177545"/>
              </p:ext>
            </p:extLst>
          </p:nvPr>
        </p:nvGraphicFramePr>
        <p:xfrm>
          <a:off x="1939925" y="2339351"/>
          <a:ext cx="5264150" cy="3097091"/>
        </p:xfrm>
        <a:graphic>
          <a:graphicData uri="http://schemas.openxmlformats.org/drawingml/2006/table">
            <a:tbl>
              <a:tblPr firstRow="1" firstCol="1" bandRow="1"/>
              <a:tblGrid>
                <a:gridCol w="1754505">
                  <a:extLst>
                    <a:ext uri="{9D8B030D-6E8A-4147-A177-3AD203B41FA5}">
                      <a16:colId xmlns:a16="http://schemas.microsoft.com/office/drawing/2014/main" val="2830359244"/>
                    </a:ext>
                  </a:extLst>
                </a:gridCol>
                <a:gridCol w="1754505">
                  <a:extLst>
                    <a:ext uri="{9D8B030D-6E8A-4147-A177-3AD203B41FA5}">
                      <a16:colId xmlns:a16="http://schemas.microsoft.com/office/drawing/2014/main" val="4071563012"/>
                    </a:ext>
                  </a:extLst>
                </a:gridCol>
                <a:gridCol w="1755140">
                  <a:extLst>
                    <a:ext uri="{9D8B030D-6E8A-4147-A177-3AD203B41FA5}">
                      <a16:colId xmlns:a16="http://schemas.microsoft.com/office/drawing/2014/main" val="489042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实验编号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相关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commit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次数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有效</a:t>
                      </a:r>
                      <a:r>
                        <a:rPr lang="en-US" sz="14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commit</a:t>
                      </a:r>
                      <a:r>
                        <a:rPr lang="zh-CN" sz="1400" ker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次数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321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600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418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329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354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42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565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377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424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478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杂项汇总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211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48247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E99D69-C9DF-994C-AA90-06047A66D443}"/>
              </a:ext>
            </a:extLst>
          </p:cNvPr>
          <p:cNvSpPr/>
          <p:nvPr/>
        </p:nvSpPr>
        <p:spPr>
          <a:xfrm>
            <a:off x="642357" y="1090939"/>
            <a:ext cx="2390398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需求规格说明书变更记录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3D0F261-2E1C-744B-BB0E-BF98BCA6C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839731"/>
              </p:ext>
            </p:extLst>
          </p:nvPr>
        </p:nvGraphicFramePr>
        <p:xfrm>
          <a:off x="642357" y="1641477"/>
          <a:ext cx="3262377" cy="4365623"/>
        </p:xfrm>
        <a:graphic>
          <a:graphicData uri="http://schemas.openxmlformats.org/drawingml/2006/table">
            <a:tbl>
              <a:tblPr firstRow="1" firstCol="1" bandRow="1"/>
              <a:tblGrid>
                <a:gridCol w="332130">
                  <a:extLst>
                    <a:ext uri="{9D8B030D-6E8A-4147-A177-3AD203B41FA5}">
                      <a16:colId xmlns:a16="http://schemas.microsoft.com/office/drawing/2014/main" val="2109760404"/>
                    </a:ext>
                  </a:extLst>
                </a:gridCol>
                <a:gridCol w="444533">
                  <a:extLst>
                    <a:ext uri="{9D8B030D-6E8A-4147-A177-3AD203B41FA5}">
                      <a16:colId xmlns:a16="http://schemas.microsoft.com/office/drawing/2014/main" val="3853219537"/>
                    </a:ext>
                  </a:extLst>
                </a:gridCol>
                <a:gridCol w="387161">
                  <a:extLst>
                    <a:ext uri="{9D8B030D-6E8A-4147-A177-3AD203B41FA5}">
                      <a16:colId xmlns:a16="http://schemas.microsoft.com/office/drawing/2014/main" val="1734512460"/>
                    </a:ext>
                  </a:extLst>
                </a:gridCol>
                <a:gridCol w="940583">
                  <a:extLst>
                    <a:ext uri="{9D8B030D-6E8A-4147-A177-3AD203B41FA5}">
                      <a16:colId xmlns:a16="http://schemas.microsoft.com/office/drawing/2014/main" val="1410951047"/>
                    </a:ext>
                  </a:extLst>
                </a:gridCol>
                <a:gridCol w="787268">
                  <a:extLst>
                    <a:ext uri="{9D8B030D-6E8A-4147-A177-3AD203B41FA5}">
                      <a16:colId xmlns:a16="http://schemas.microsoft.com/office/drawing/2014/main" val="2921267433"/>
                    </a:ext>
                  </a:extLst>
                </a:gridCol>
                <a:gridCol w="370702">
                  <a:extLst>
                    <a:ext uri="{9D8B030D-6E8A-4147-A177-3AD203B41FA5}">
                      <a16:colId xmlns:a16="http://schemas.microsoft.com/office/drawing/2014/main" val="1468710809"/>
                    </a:ext>
                  </a:extLst>
                </a:gridCol>
              </a:tblGrid>
              <a:tr h="2301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版本号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修改章节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修改说明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审核人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877637"/>
                  </a:ext>
                </a:extLst>
              </a:tr>
              <a:tr h="2349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2020.3.25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完成第一版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许京爽，张文斌，聂磊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446891"/>
                  </a:ext>
                </a:extLst>
              </a:tr>
              <a:tr h="23499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2020.3.27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添加业务需求与系统的关系图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036722"/>
                  </a:ext>
                </a:extLst>
              </a:tr>
              <a:tr h="4761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文章结构规范化重构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许京爽，张文斌，李坤浩，张竹君，崔昕宇，张利鹏，聂磊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712261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更改外部接口需求的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MySQL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部分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崔昕宇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713657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删除原有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3.1.10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章节：将模型部署到服务器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张利鹏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43939"/>
                  </a:ext>
                </a:extLst>
              </a:tr>
              <a:tr h="353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新增章节</a:t>
                      </a:r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3.1.14</a:t>
                      </a: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3.1.15</a:t>
                      </a: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：暂停与重启运行中的实例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张文斌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819437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2.0.4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2020.4.4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参考文献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参考文献单列一章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75814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日的评审结果进行修订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259055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2020.4.10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去掉了模型管理中的暂停已部署服务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张竹君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850491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2.1.2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2020.4.10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更新用例图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张竹君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572356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2.2.0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2020.4.17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日的评审结果进行修订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70891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2.3.0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3,4,5,6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更新需求的部分章节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424033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2.4.0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2020.5.18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新增软件质量特征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185487"/>
                  </a:ext>
                </a:extLst>
              </a:tr>
              <a:tr h="2836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2.4.1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删除跨站脚本攻击的需求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0659" marR="39894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13626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60122855-2106-D74A-8AFC-4F869FCF3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469855"/>
              </p:ext>
            </p:extLst>
          </p:nvPr>
        </p:nvGraphicFramePr>
        <p:xfrm>
          <a:off x="4422046" y="1641477"/>
          <a:ext cx="3645785" cy="863720"/>
        </p:xfrm>
        <a:graphic>
          <a:graphicData uri="http://schemas.openxmlformats.org/drawingml/2006/table">
            <a:tbl>
              <a:tblPr firstRow="1" firstCol="1" bandRow="1"/>
              <a:tblGrid>
                <a:gridCol w="507714">
                  <a:extLst>
                    <a:ext uri="{9D8B030D-6E8A-4147-A177-3AD203B41FA5}">
                      <a16:colId xmlns:a16="http://schemas.microsoft.com/office/drawing/2014/main" val="4189826412"/>
                    </a:ext>
                  </a:extLst>
                </a:gridCol>
                <a:gridCol w="505053">
                  <a:extLst>
                    <a:ext uri="{9D8B030D-6E8A-4147-A177-3AD203B41FA5}">
                      <a16:colId xmlns:a16="http://schemas.microsoft.com/office/drawing/2014/main" val="4108537950"/>
                    </a:ext>
                  </a:extLst>
                </a:gridCol>
                <a:gridCol w="508787">
                  <a:extLst>
                    <a:ext uri="{9D8B030D-6E8A-4147-A177-3AD203B41FA5}">
                      <a16:colId xmlns:a16="http://schemas.microsoft.com/office/drawing/2014/main" val="3824777738"/>
                    </a:ext>
                  </a:extLst>
                </a:gridCol>
                <a:gridCol w="999723">
                  <a:extLst>
                    <a:ext uri="{9D8B030D-6E8A-4147-A177-3AD203B41FA5}">
                      <a16:colId xmlns:a16="http://schemas.microsoft.com/office/drawing/2014/main" val="923459520"/>
                    </a:ext>
                  </a:extLst>
                </a:gridCol>
                <a:gridCol w="1124508">
                  <a:extLst>
                    <a:ext uri="{9D8B030D-6E8A-4147-A177-3AD203B41FA5}">
                      <a16:colId xmlns:a16="http://schemas.microsoft.com/office/drawing/2014/main" val="4060135546"/>
                    </a:ext>
                  </a:extLst>
                </a:gridCol>
              </a:tblGrid>
              <a:tr h="263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版本号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修改章节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修改说明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44266"/>
                  </a:ext>
                </a:extLst>
              </a:tr>
              <a:tr h="3319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2020.4.11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1,2,3,4,5,6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完成第一版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张文斌，李坤浩，张竹君，崔昕宇，张利鹏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501455"/>
                  </a:ext>
                </a:extLst>
              </a:tr>
              <a:tr h="2686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1,2,3,4,5,6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规范化格式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34362"/>
                  </a:ext>
                </a:extLst>
              </a:tr>
            </a:tbl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1B294D92-BFB7-DA43-B72A-CB15C88D196F}"/>
              </a:ext>
            </a:extLst>
          </p:cNvPr>
          <p:cNvSpPr/>
          <p:nvPr/>
        </p:nvSpPr>
        <p:spPr>
          <a:xfrm>
            <a:off x="4188048" y="1135782"/>
            <a:ext cx="2749471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软件详细设计说明书变更记录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9FDEBE9-1D38-9D48-A29D-366D6973C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294679"/>
              </p:ext>
            </p:extLst>
          </p:nvPr>
        </p:nvGraphicFramePr>
        <p:xfrm>
          <a:off x="4422046" y="2920909"/>
          <a:ext cx="3803949" cy="3045355"/>
        </p:xfrm>
        <a:graphic>
          <a:graphicData uri="http://schemas.openxmlformats.org/drawingml/2006/table">
            <a:tbl>
              <a:tblPr firstRow="1" firstCol="1" bandRow="1"/>
              <a:tblGrid>
                <a:gridCol w="393672">
                  <a:extLst>
                    <a:ext uri="{9D8B030D-6E8A-4147-A177-3AD203B41FA5}">
                      <a16:colId xmlns:a16="http://schemas.microsoft.com/office/drawing/2014/main" val="679267025"/>
                    </a:ext>
                  </a:extLst>
                </a:gridCol>
                <a:gridCol w="526899">
                  <a:extLst>
                    <a:ext uri="{9D8B030D-6E8A-4147-A177-3AD203B41FA5}">
                      <a16:colId xmlns:a16="http://schemas.microsoft.com/office/drawing/2014/main" val="737378419"/>
                    </a:ext>
                  </a:extLst>
                </a:gridCol>
                <a:gridCol w="458898">
                  <a:extLst>
                    <a:ext uri="{9D8B030D-6E8A-4147-A177-3AD203B41FA5}">
                      <a16:colId xmlns:a16="http://schemas.microsoft.com/office/drawing/2014/main" val="3447098312"/>
                    </a:ext>
                  </a:extLst>
                </a:gridCol>
                <a:gridCol w="1114863">
                  <a:extLst>
                    <a:ext uri="{9D8B030D-6E8A-4147-A177-3AD203B41FA5}">
                      <a16:colId xmlns:a16="http://schemas.microsoft.com/office/drawing/2014/main" val="352571644"/>
                    </a:ext>
                  </a:extLst>
                </a:gridCol>
                <a:gridCol w="782254">
                  <a:extLst>
                    <a:ext uri="{9D8B030D-6E8A-4147-A177-3AD203B41FA5}">
                      <a16:colId xmlns:a16="http://schemas.microsoft.com/office/drawing/2014/main" val="1035521980"/>
                    </a:ext>
                  </a:extLst>
                </a:gridCol>
                <a:gridCol w="527363">
                  <a:extLst>
                    <a:ext uri="{9D8B030D-6E8A-4147-A177-3AD203B41FA5}">
                      <a16:colId xmlns:a16="http://schemas.microsoft.com/office/drawing/2014/main" val="1792244739"/>
                    </a:ext>
                  </a:extLst>
                </a:gridCol>
              </a:tblGrid>
              <a:tr h="324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版本号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修改章节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修改说明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审核人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076025"/>
                  </a:ext>
                </a:extLst>
              </a:tr>
              <a:tr h="324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2020.5.14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完成第一版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98637"/>
                  </a:ext>
                </a:extLst>
              </a:tr>
              <a:tr h="324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2020.5.18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1,2,3,7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新增单元测试章节，新增软件质量测试用例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崔昕宇，张利鹏，聂磊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55862"/>
                  </a:ext>
                </a:extLst>
              </a:tr>
              <a:tr h="414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5,6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新增性能测试与接口需求测试用例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646809"/>
                  </a:ext>
                </a:extLst>
              </a:tr>
              <a:tr h="414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删除跨站脚本攻击的测试需求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748287"/>
                  </a:ext>
                </a:extLst>
              </a:tr>
              <a:tr h="414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1.2.2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细化目录条目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486666"/>
                  </a:ext>
                </a:extLst>
              </a:tr>
              <a:tr h="414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1.3.0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2020.5.21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3,4,5,6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组评审意见进行修改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327215"/>
                  </a:ext>
                </a:extLst>
              </a:tr>
              <a:tr h="4143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1.4.0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2020.5.28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全部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</a:t>
                      </a: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组评审意见进行修改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许京爽，崔昕宇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161987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74A6027E-24B7-6C46-8B9D-60FB5B2A8C49}"/>
              </a:ext>
            </a:extLst>
          </p:cNvPr>
          <p:cNvSpPr/>
          <p:nvPr/>
        </p:nvSpPr>
        <p:spPr>
          <a:xfrm>
            <a:off x="4205181" y="2459172"/>
            <a:ext cx="3079690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软件测试需求规格说明书变更记录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36427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E99D69-C9DF-994C-AA90-06047A66D443}"/>
              </a:ext>
            </a:extLst>
          </p:cNvPr>
          <p:cNvSpPr/>
          <p:nvPr/>
        </p:nvSpPr>
        <p:spPr>
          <a:xfrm>
            <a:off x="331515" y="1450142"/>
            <a:ext cx="2210863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软件测试报告变更记录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294D92-BFB7-DA43-B72A-CB15C88D196F}"/>
              </a:ext>
            </a:extLst>
          </p:cNvPr>
          <p:cNvSpPr/>
          <p:nvPr/>
        </p:nvSpPr>
        <p:spPr>
          <a:xfrm>
            <a:off x="4501408" y="2203193"/>
            <a:ext cx="3288080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工作量估计与统计分析报告变更记录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125FD1D-9636-F14B-9FA9-D018F6DDB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66010"/>
              </p:ext>
            </p:extLst>
          </p:nvPr>
        </p:nvGraphicFramePr>
        <p:xfrm>
          <a:off x="331515" y="1934163"/>
          <a:ext cx="3645784" cy="1130314"/>
        </p:xfrm>
        <a:graphic>
          <a:graphicData uri="http://schemas.openxmlformats.org/drawingml/2006/table">
            <a:tbl>
              <a:tblPr firstRow="1" firstCol="1" bandRow="1"/>
              <a:tblGrid>
                <a:gridCol w="412684">
                  <a:extLst>
                    <a:ext uri="{9D8B030D-6E8A-4147-A177-3AD203B41FA5}">
                      <a16:colId xmlns:a16="http://schemas.microsoft.com/office/drawing/2014/main" val="22163925"/>
                    </a:ext>
                  </a:extLst>
                </a:gridCol>
                <a:gridCol w="552347">
                  <a:extLst>
                    <a:ext uri="{9D8B030D-6E8A-4147-A177-3AD203B41FA5}">
                      <a16:colId xmlns:a16="http://schemas.microsoft.com/office/drawing/2014/main" val="3847842971"/>
                    </a:ext>
                  </a:extLst>
                </a:gridCol>
                <a:gridCol w="481062">
                  <a:extLst>
                    <a:ext uri="{9D8B030D-6E8A-4147-A177-3AD203B41FA5}">
                      <a16:colId xmlns:a16="http://schemas.microsoft.com/office/drawing/2014/main" val="448557430"/>
                    </a:ext>
                  </a:extLst>
                </a:gridCol>
                <a:gridCol w="1039733">
                  <a:extLst>
                    <a:ext uri="{9D8B030D-6E8A-4147-A177-3AD203B41FA5}">
                      <a16:colId xmlns:a16="http://schemas.microsoft.com/office/drawing/2014/main" val="3247121182"/>
                    </a:ext>
                  </a:extLst>
                </a:gridCol>
                <a:gridCol w="1159958">
                  <a:extLst>
                    <a:ext uri="{9D8B030D-6E8A-4147-A177-3AD203B41FA5}">
                      <a16:colId xmlns:a16="http://schemas.microsoft.com/office/drawing/2014/main" val="2626702711"/>
                    </a:ext>
                  </a:extLst>
                </a:gridCol>
              </a:tblGrid>
              <a:tr h="2642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版本号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修改章节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修改说明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修改人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020687"/>
                  </a:ext>
                </a:extLst>
              </a:tr>
              <a:tr h="2642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2020.5.19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完成第一版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崔昕宇，张利鹏，许京爽，聂磊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143878"/>
                  </a:ext>
                </a:extLst>
              </a:tr>
              <a:tr h="2642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2020.5.20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目录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细化目录条目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121010"/>
                  </a:ext>
                </a:extLst>
              </a:tr>
              <a:tr h="3374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1.1.0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2020.5.24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根据第一次评审意见修改了功能测试用例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2705" marR="68580" marT="0" marB="0" anchor="ctr">
                    <a:lnL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35351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4332567-E577-9C48-909A-81C9BF003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1192"/>
              </p:ext>
            </p:extLst>
          </p:nvPr>
        </p:nvGraphicFramePr>
        <p:xfrm>
          <a:off x="331515" y="3500257"/>
          <a:ext cx="3645783" cy="639321"/>
        </p:xfrm>
        <a:graphic>
          <a:graphicData uri="http://schemas.openxmlformats.org/drawingml/2006/table">
            <a:tbl>
              <a:tblPr firstRow="1" firstCol="1" bandRow="1"/>
              <a:tblGrid>
                <a:gridCol w="522447">
                  <a:extLst>
                    <a:ext uri="{9D8B030D-6E8A-4147-A177-3AD203B41FA5}">
                      <a16:colId xmlns:a16="http://schemas.microsoft.com/office/drawing/2014/main" val="1622310039"/>
                    </a:ext>
                  </a:extLst>
                </a:gridCol>
                <a:gridCol w="589226">
                  <a:extLst>
                    <a:ext uri="{9D8B030D-6E8A-4147-A177-3AD203B41FA5}">
                      <a16:colId xmlns:a16="http://schemas.microsoft.com/office/drawing/2014/main" val="3149364678"/>
                    </a:ext>
                  </a:extLst>
                </a:gridCol>
                <a:gridCol w="556928">
                  <a:extLst>
                    <a:ext uri="{9D8B030D-6E8A-4147-A177-3AD203B41FA5}">
                      <a16:colId xmlns:a16="http://schemas.microsoft.com/office/drawing/2014/main" val="2885488904"/>
                    </a:ext>
                  </a:extLst>
                </a:gridCol>
                <a:gridCol w="739806">
                  <a:extLst>
                    <a:ext uri="{9D8B030D-6E8A-4147-A177-3AD203B41FA5}">
                      <a16:colId xmlns:a16="http://schemas.microsoft.com/office/drawing/2014/main" val="3900366668"/>
                    </a:ext>
                  </a:extLst>
                </a:gridCol>
                <a:gridCol w="556492">
                  <a:extLst>
                    <a:ext uri="{9D8B030D-6E8A-4147-A177-3AD203B41FA5}">
                      <a16:colId xmlns:a16="http://schemas.microsoft.com/office/drawing/2014/main" val="194617400"/>
                    </a:ext>
                  </a:extLst>
                </a:gridCol>
                <a:gridCol w="680884">
                  <a:extLst>
                    <a:ext uri="{9D8B030D-6E8A-4147-A177-3AD203B41FA5}">
                      <a16:colId xmlns:a16="http://schemas.microsoft.com/office/drawing/2014/main" val="168420065"/>
                    </a:ext>
                  </a:extLst>
                </a:gridCol>
              </a:tblGrid>
              <a:tr h="1530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398275"/>
                  </a:ext>
                </a:extLst>
              </a:tr>
              <a:tr h="1530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2020/3/29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172396"/>
                  </a:ext>
                </a:extLst>
              </a:tr>
              <a:tr h="2566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2020/4/1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修改代码提交规范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</a:t>
                      </a:r>
                      <a:r>
                        <a:rPr lang="zh-CN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．</a:t>
                      </a: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85673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2C5B0A66-9511-C84A-B916-E16403911B10}"/>
              </a:ext>
            </a:extLst>
          </p:cNvPr>
          <p:cNvSpPr/>
          <p:nvPr/>
        </p:nvSpPr>
        <p:spPr>
          <a:xfrm>
            <a:off x="245867" y="3023575"/>
            <a:ext cx="2390398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配置管理计划书变更记录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03060E8-9854-C442-844C-D46E4212D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70200"/>
              </p:ext>
            </p:extLst>
          </p:nvPr>
        </p:nvGraphicFramePr>
        <p:xfrm>
          <a:off x="318292" y="4573092"/>
          <a:ext cx="3645783" cy="586916"/>
        </p:xfrm>
        <a:graphic>
          <a:graphicData uri="http://schemas.openxmlformats.org/drawingml/2006/table">
            <a:tbl>
              <a:tblPr firstRow="1" firstCol="1" bandRow="1"/>
              <a:tblGrid>
                <a:gridCol w="522447">
                  <a:extLst>
                    <a:ext uri="{9D8B030D-6E8A-4147-A177-3AD203B41FA5}">
                      <a16:colId xmlns:a16="http://schemas.microsoft.com/office/drawing/2014/main" val="2496549272"/>
                    </a:ext>
                  </a:extLst>
                </a:gridCol>
                <a:gridCol w="589226">
                  <a:extLst>
                    <a:ext uri="{9D8B030D-6E8A-4147-A177-3AD203B41FA5}">
                      <a16:colId xmlns:a16="http://schemas.microsoft.com/office/drawing/2014/main" val="2738027293"/>
                    </a:ext>
                  </a:extLst>
                </a:gridCol>
                <a:gridCol w="556928">
                  <a:extLst>
                    <a:ext uri="{9D8B030D-6E8A-4147-A177-3AD203B41FA5}">
                      <a16:colId xmlns:a16="http://schemas.microsoft.com/office/drawing/2014/main" val="3087596214"/>
                    </a:ext>
                  </a:extLst>
                </a:gridCol>
                <a:gridCol w="739806">
                  <a:extLst>
                    <a:ext uri="{9D8B030D-6E8A-4147-A177-3AD203B41FA5}">
                      <a16:colId xmlns:a16="http://schemas.microsoft.com/office/drawing/2014/main" val="1833788448"/>
                    </a:ext>
                  </a:extLst>
                </a:gridCol>
                <a:gridCol w="556492">
                  <a:extLst>
                    <a:ext uri="{9D8B030D-6E8A-4147-A177-3AD203B41FA5}">
                      <a16:colId xmlns:a16="http://schemas.microsoft.com/office/drawing/2014/main" val="3599601763"/>
                    </a:ext>
                  </a:extLst>
                </a:gridCol>
                <a:gridCol w="680884">
                  <a:extLst>
                    <a:ext uri="{9D8B030D-6E8A-4147-A177-3AD203B41FA5}">
                      <a16:colId xmlns:a16="http://schemas.microsoft.com/office/drawing/2014/main" val="4253663650"/>
                    </a:ext>
                  </a:extLst>
                </a:gridCol>
              </a:tblGrid>
              <a:tr h="1275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983414"/>
                  </a:ext>
                </a:extLst>
              </a:tr>
              <a:tr h="1275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2020/4/19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41042"/>
                  </a:ext>
                </a:extLst>
              </a:tr>
              <a:tr h="1275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2.0.0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2020/5/31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增加实验</a:t>
                      </a: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2.0.0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35824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2A813BD8-2231-BA44-8312-9C1F379D2FD2}"/>
              </a:ext>
            </a:extLst>
          </p:cNvPr>
          <p:cNvSpPr/>
          <p:nvPr/>
        </p:nvSpPr>
        <p:spPr>
          <a:xfrm>
            <a:off x="198296" y="4154309"/>
            <a:ext cx="2749471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变更与管理分析报告变更记录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D78FC8B-97E2-6B4B-B61E-29E9C7CB1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81834"/>
              </p:ext>
            </p:extLst>
          </p:nvPr>
        </p:nvGraphicFramePr>
        <p:xfrm>
          <a:off x="4669542" y="4238187"/>
          <a:ext cx="3645783" cy="615594"/>
        </p:xfrm>
        <a:graphic>
          <a:graphicData uri="http://schemas.openxmlformats.org/drawingml/2006/table">
            <a:tbl>
              <a:tblPr firstRow="1" firstCol="1" bandRow="1"/>
              <a:tblGrid>
                <a:gridCol w="522447">
                  <a:extLst>
                    <a:ext uri="{9D8B030D-6E8A-4147-A177-3AD203B41FA5}">
                      <a16:colId xmlns:a16="http://schemas.microsoft.com/office/drawing/2014/main" val="1420058976"/>
                    </a:ext>
                  </a:extLst>
                </a:gridCol>
                <a:gridCol w="589226">
                  <a:extLst>
                    <a:ext uri="{9D8B030D-6E8A-4147-A177-3AD203B41FA5}">
                      <a16:colId xmlns:a16="http://schemas.microsoft.com/office/drawing/2014/main" val="850043722"/>
                    </a:ext>
                  </a:extLst>
                </a:gridCol>
                <a:gridCol w="556928">
                  <a:extLst>
                    <a:ext uri="{9D8B030D-6E8A-4147-A177-3AD203B41FA5}">
                      <a16:colId xmlns:a16="http://schemas.microsoft.com/office/drawing/2014/main" val="3831934217"/>
                    </a:ext>
                  </a:extLst>
                </a:gridCol>
                <a:gridCol w="739806">
                  <a:extLst>
                    <a:ext uri="{9D8B030D-6E8A-4147-A177-3AD203B41FA5}">
                      <a16:colId xmlns:a16="http://schemas.microsoft.com/office/drawing/2014/main" val="1799323009"/>
                    </a:ext>
                  </a:extLst>
                </a:gridCol>
                <a:gridCol w="556492">
                  <a:extLst>
                    <a:ext uri="{9D8B030D-6E8A-4147-A177-3AD203B41FA5}">
                      <a16:colId xmlns:a16="http://schemas.microsoft.com/office/drawing/2014/main" val="427327118"/>
                    </a:ext>
                  </a:extLst>
                </a:gridCol>
                <a:gridCol w="680884">
                  <a:extLst>
                    <a:ext uri="{9D8B030D-6E8A-4147-A177-3AD203B41FA5}">
                      <a16:colId xmlns:a16="http://schemas.microsoft.com/office/drawing/2014/main" val="1187389258"/>
                    </a:ext>
                  </a:extLst>
                </a:gridCol>
              </a:tblGrid>
              <a:tr h="156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185733"/>
                  </a:ext>
                </a:extLst>
              </a:tr>
              <a:tr h="156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2020/3/29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986261"/>
                  </a:ext>
                </a:extLst>
              </a:tr>
              <a:tr h="156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1.0.1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2020/4/19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章节修订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1.0.1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824995"/>
                  </a:ext>
                </a:extLst>
              </a:tr>
            </a:tbl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57FB3B27-7D64-BE40-9799-F181C5C5797F}"/>
              </a:ext>
            </a:extLst>
          </p:cNvPr>
          <p:cNvSpPr/>
          <p:nvPr/>
        </p:nvSpPr>
        <p:spPr>
          <a:xfrm>
            <a:off x="4501408" y="3826363"/>
            <a:ext cx="3470822" cy="382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</a:rPr>
              <a:t>工作量估计与统计分析计划书变更记录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04A0E069-45E1-1544-8AE0-839DE4AAB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064628"/>
              </p:ext>
            </p:extLst>
          </p:nvPr>
        </p:nvGraphicFramePr>
        <p:xfrm>
          <a:off x="4672168" y="2657993"/>
          <a:ext cx="4031789" cy="641439"/>
        </p:xfrm>
        <a:graphic>
          <a:graphicData uri="http://schemas.openxmlformats.org/drawingml/2006/table">
            <a:tbl>
              <a:tblPr firstRow="1" firstCol="1" bandRow="1"/>
              <a:tblGrid>
                <a:gridCol w="577763">
                  <a:extLst>
                    <a:ext uri="{9D8B030D-6E8A-4147-A177-3AD203B41FA5}">
                      <a16:colId xmlns:a16="http://schemas.microsoft.com/office/drawing/2014/main" val="2076072220"/>
                    </a:ext>
                  </a:extLst>
                </a:gridCol>
                <a:gridCol w="651612">
                  <a:extLst>
                    <a:ext uri="{9D8B030D-6E8A-4147-A177-3AD203B41FA5}">
                      <a16:colId xmlns:a16="http://schemas.microsoft.com/office/drawing/2014/main" val="4264493581"/>
                    </a:ext>
                  </a:extLst>
                </a:gridCol>
                <a:gridCol w="615894">
                  <a:extLst>
                    <a:ext uri="{9D8B030D-6E8A-4147-A177-3AD203B41FA5}">
                      <a16:colId xmlns:a16="http://schemas.microsoft.com/office/drawing/2014/main" val="1278644065"/>
                    </a:ext>
                  </a:extLst>
                </a:gridCol>
                <a:gridCol w="818135">
                  <a:extLst>
                    <a:ext uri="{9D8B030D-6E8A-4147-A177-3AD203B41FA5}">
                      <a16:colId xmlns:a16="http://schemas.microsoft.com/office/drawing/2014/main" val="674002775"/>
                    </a:ext>
                  </a:extLst>
                </a:gridCol>
                <a:gridCol w="615411">
                  <a:extLst>
                    <a:ext uri="{9D8B030D-6E8A-4147-A177-3AD203B41FA5}">
                      <a16:colId xmlns:a16="http://schemas.microsoft.com/office/drawing/2014/main" val="118238348"/>
                    </a:ext>
                  </a:extLst>
                </a:gridCol>
                <a:gridCol w="752974">
                  <a:extLst>
                    <a:ext uri="{9D8B030D-6E8A-4147-A177-3AD203B41FA5}">
                      <a16:colId xmlns:a16="http://schemas.microsoft.com/office/drawing/2014/main" val="1913213005"/>
                    </a:ext>
                  </a:extLst>
                </a:gridCol>
              </a:tblGrid>
              <a:tr h="1472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提交日期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完成人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修改内容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审核人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版本说明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902438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1.0.0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2020/4/19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初稿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432372"/>
                  </a:ext>
                </a:extLst>
              </a:tr>
              <a:tr h="2471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Version 2.0.0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2020/5/31</a:t>
                      </a:r>
                      <a:endParaRPr lang="zh-CN" sz="7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增加了实验</a:t>
                      </a: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的追踪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7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2.0.0</a:t>
                      </a:r>
                      <a:endParaRPr lang="zh-CN" sz="7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008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1043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8 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工作量估计与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统计分析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87BE99-D87A-A047-ACE3-37D817D7B1EE}"/>
              </a:ext>
            </a:extLst>
          </p:cNvPr>
          <p:cNvSpPr/>
          <p:nvPr/>
        </p:nvSpPr>
        <p:spPr>
          <a:xfrm>
            <a:off x="552450" y="672019"/>
            <a:ext cx="2723823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</a:rPr>
              <a:t>各实验产出物规模统计</a:t>
            </a:r>
            <a:endParaRPr lang="zh-CN" altLang="zh-CN" kern="100" dirty="0">
              <a:latin typeface="等线" panose="02010600030101010101" pitchFamily="2" charset="-122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B8E8A3B-963F-FD46-B079-FEC41886B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83145"/>
              </p:ext>
            </p:extLst>
          </p:nvPr>
        </p:nvGraphicFramePr>
        <p:xfrm>
          <a:off x="552450" y="1438207"/>
          <a:ext cx="3828813" cy="5044545"/>
        </p:xfrm>
        <a:graphic>
          <a:graphicData uri="http://schemas.openxmlformats.org/drawingml/2006/table">
            <a:tbl>
              <a:tblPr firstRow="1" firstCol="1" bandRow="1"/>
              <a:tblGrid>
                <a:gridCol w="838478">
                  <a:extLst>
                    <a:ext uri="{9D8B030D-6E8A-4147-A177-3AD203B41FA5}">
                      <a16:colId xmlns:a16="http://schemas.microsoft.com/office/drawing/2014/main" val="1678731266"/>
                    </a:ext>
                  </a:extLst>
                </a:gridCol>
                <a:gridCol w="1149178">
                  <a:extLst>
                    <a:ext uri="{9D8B030D-6E8A-4147-A177-3AD203B41FA5}">
                      <a16:colId xmlns:a16="http://schemas.microsoft.com/office/drawing/2014/main" val="4283369591"/>
                    </a:ext>
                  </a:extLst>
                </a:gridCol>
                <a:gridCol w="556054">
                  <a:extLst>
                    <a:ext uri="{9D8B030D-6E8A-4147-A177-3AD203B41FA5}">
                      <a16:colId xmlns:a16="http://schemas.microsoft.com/office/drawing/2014/main" val="3956778467"/>
                    </a:ext>
                  </a:extLst>
                </a:gridCol>
                <a:gridCol w="432487">
                  <a:extLst>
                    <a:ext uri="{9D8B030D-6E8A-4147-A177-3AD203B41FA5}">
                      <a16:colId xmlns:a16="http://schemas.microsoft.com/office/drawing/2014/main" val="1533775746"/>
                    </a:ext>
                  </a:extLst>
                </a:gridCol>
                <a:gridCol w="395416">
                  <a:extLst>
                    <a:ext uri="{9D8B030D-6E8A-4147-A177-3AD203B41FA5}">
                      <a16:colId xmlns:a16="http://schemas.microsoft.com/office/drawing/2014/main" val="68162824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0868931"/>
                    </a:ext>
                  </a:extLst>
                </a:gridCol>
              </a:tblGrid>
              <a:tr h="222275"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制品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规模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348672"/>
                  </a:ext>
                </a:extLst>
              </a:tr>
              <a:tr h="240928"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《软件需求规格说明书》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10353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11053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9475380"/>
                  </a:ext>
                </a:extLst>
              </a:tr>
              <a:tr h="1131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050007"/>
                  </a:ext>
                </a:extLst>
              </a:tr>
              <a:tr h="223100"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《需求评审单》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871683"/>
                  </a:ext>
                </a:extLst>
              </a:tr>
              <a:tr h="223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《问题清单》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89409"/>
                  </a:ext>
                </a:extLst>
              </a:tr>
              <a:tr h="240928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《软件详细设计说明书》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12890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15590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709753"/>
                  </a:ext>
                </a:extLst>
              </a:tr>
              <a:tr h="1131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001971"/>
                  </a:ext>
                </a:extLst>
              </a:tr>
              <a:tr h="223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产品代码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4650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9300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498717"/>
                  </a:ext>
                </a:extLst>
              </a:tr>
              <a:tr h="240928"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《软件测试需求规格说明书》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20570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25570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237232"/>
                  </a:ext>
                </a:extLst>
              </a:tr>
              <a:tr h="1150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73625"/>
                  </a:ext>
                </a:extLst>
              </a:tr>
              <a:tr h="2409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《软件测试报告》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27934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32334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371300"/>
                  </a:ext>
                </a:extLst>
              </a:tr>
              <a:tr h="1131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232646"/>
                  </a:ext>
                </a:extLst>
              </a:tr>
              <a:tr h="223100"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《测试评审单》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8900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019401"/>
                  </a:ext>
                </a:extLst>
              </a:tr>
              <a:tr h="223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《问题清单》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8800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51172"/>
                  </a:ext>
                </a:extLst>
              </a:tr>
              <a:tr h="223100">
                <a:tc rowSpan="3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：软件项目计划与监控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《项目计划说明书》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1848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2248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34785"/>
                  </a:ext>
                </a:extLst>
              </a:tr>
              <a:tr h="137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图标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788843"/>
                  </a:ext>
                </a:extLst>
              </a:tr>
              <a:tr h="137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会议记录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记录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290585"/>
                  </a:ext>
                </a:extLst>
              </a:tr>
              <a:tr h="223100"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：软件配置管理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《配置管理计划说明书》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3042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3342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312852"/>
                  </a:ext>
                </a:extLst>
              </a:tr>
              <a:tr h="137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538191"/>
                  </a:ext>
                </a:extLst>
              </a:tr>
              <a:tr h="2409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《变更与管理分析报告》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12341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15041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56989"/>
                  </a:ext>
                </a:extLst>
              </a:tr>
              <a:tr h="137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592569"/>
                  </a:ext>
                </a:extLst>
              </a:tr>
              <a:tr h="223100">
                <a:tc rowSpan="4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：软件工程实验追踪与分析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《实验追踪与分析计划书》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3705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4205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202646"/>
                  </a:ext>
                </a:extLst>
              </a:tr>
              <a:tr h="1388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09842"/>
                  </a:ext>
                </a:extLst>
              </a:tr>
              <a:tr h="223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《实验追踪与分析报告》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9131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11250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643297"/>
                  </a:ext>
                </a:extLst>
              </a:tr>
              <a:tr h="1388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7026" marR="370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69566"/>
                  </a:ext>
                </a:extLst>
              </a:tr>
            </a:tbl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87218227-B7DD-9243-84F5-42A85CB8B5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97859" y="1261076"/>
            <a:ext cx="4361936" cy="2606589"/>
          </a:xfrm>
          <a:prstGeom prst="rect">
            <a:avLst/>
          </a:prstGeom>
        </p:spPr>
      </p:pic>
      <p:pic>
        <p:nvPicPr>
          <p:cNvPr id="21" name="图片 20" descr="手机屏幕截图&#10;&#10;描述已自动生成">
            <a:extLst>
              <a:ext uri="{FF2B5EF4-FFF2-40B4-BE49-F238E27FC236}">
                <a16:creationId xmlns:a16="http://schemas.microsoft.com/office/drawing/2014/main" id="{68910F54-1DBC-6045-BA72-BFD43031A4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97859" y="3910914"/>
            <a:ext cx="4383045" cy="25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874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8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工作量估计与统计分析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CB6444-6984-8842-8EAA-7CAD27316781}"/>
              </a:ext>
            </a:extLst>
          </p:cNvPr>
          <p:cNvSpPr/>
          <p:nvPr/>
        </p:nvSpPr>
        <p:spPr>
          <a:xfrm>
            <a:off x="-115414" y="957000"/>
            <a:ext cx="4108817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</a:rPr>
              <a:t>各成员产出物数据统计和工作量计算</a:t>
            </a:r>
            <a:endParaRPr lang="zh-CN" altLang="zh-CN" kern="100" dirty="0">
              <a:latin typeface="等线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36669B-5665-4A41-8313-0EC9BF574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29"/>
              </p:ext>
            </p:extLst>
          </p:nvPr>
        </p:nvGraphicFramePr>
        <p:xfrm>
          <a:off x="481620" y="1751486"/>
          <a:ext cx="3398400" cy="4365803"/>
        </p:xfrm>
        <a:graphic>
          <a:graphicData uri="http://schemas.openxmlformats.org/drawingml/2006/table">
            <a:tbl>
              <a:tblPr firstRow="1" firstCol="1" bandRow="1"/>
              <a:tblGrid>
                <a:gridCol w="679680">
                  <a:extLst>
                    <a:ext uri="{9D8B030D-6E8A-4147-A177-3AD203B41FA5}">
                      <a16:colId xmlns:a16="http://schemas.microsoft.com/office/drawing/2014/main" val="1919625561"/>
                    </a:ext>
                  </a:extLst>
                </a:gridCol>
                <a:gridCol w="679680">
                  <a:extLst>
                    <a:ext uri="{9D8B030D-6E8A-4147-A177-3AD203B41FA5}">
                      <a16:colId xmlns:a16="http://schemas.microsoft.com/office/drawing/2014/main" val="2570679443"/>
                    </a:ext>
                  </a:extLst>
                </a:gridCol>
                <a:gridCol w="679680">
                  <a:extLst>
                    <a:ext uri="{9D8B030D-6E8A-4147-A177-3AD203B41FA5}">
                      <a16:colId xmlns:a16="http://schemas.microsoft.com/office/drawing/2014/main" val="1960614678"/>
                    </a:ext>
                  </a:extLst>
                </a:gridCol>
                <a:gridCol w="679680">
                  <a:extLst>
                    <a:ext uri="{9D8B030D-6E8A-4147-A177-3AD203B41FA5}">
                      <a16:colId xmlns:a16="http://schemas.microsoft.com/office/drawing/2014/main" val="4025268290"/>
                    </a:ext>
                  </a:extLst>
                </a:gridCol>
                <a:gridCol w="679680">
                  <a:extLst>
                    <a:ext uri="{9D8B030D-6E8A-4147-A177-3AD203B41FA5}">
                      <a16:colId xmlns:a16="http://schemas.microsoft.com/office/drawing/2014/main" val="4247024980"/>
                    </a:ext>
                  </a:extLst>
                </a:gridCol>
              </a:tblGrid>
              <a:tr h="164685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13044"/>
                  </a:ext>
                </a:extLst>
              </a:tr>
              <a:tr h="165950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3758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18817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766288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重构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828019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修改条目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784332"/>
                  </a:ext>
                </a:extLst>
              </a:tr>
              <a:tr h="35319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与课堂展示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45660"/>
                  </a:ext>
                </a:extLst>
              </a:tr>
              <a:tr h="165950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376474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100011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37411"/>
                  </a:ext>
                </a:extLst>
              </a:tr>
              <a:tr h="165950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19600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627843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801968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384400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211297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重构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6111220"/>
                  </a:ext>
                </a:extLst>
              </a:tr>
              <a:tr h="165950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沟通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94163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337734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610146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回复项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587777"/>
                  </a:ext>
                </a:extLst>
              </a:tr>
              <a:tr h="1659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4332515"/>
                  </a:ext>
                </a:extLst>
              </a:tr>
              <a:tr h="171493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：软件项目计划与监控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140306"/>
                  </a:ext>
                </a:extLst>
              </a:tr>
              <a:tr h="1710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433749"/>
                  </a:ext>
                </a:extLst>
              </a:tr>
              <a:tr h="1710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会议记录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1660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014677"/>
                  </a:ext>
                </a:extLst>
              </a:tr>
              <a:tr h="1710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463223"/>
                  </a:ext>
                </a:extLst>
              </a:tr>
              <a:tr h="1710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条数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25103"/>
                  </a:ext>
                </a:extLst>
              </a:tr>
              <a:tr h="171056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74.3885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6971" marR="4697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26910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010E258-3645-4049-82E2-4F3BCD2BF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88473"/>
              </p:ext>
            </p:extLst>
          </p:nvPr>
        </p:nvGraphicFramePr>
        <p:xfrm>
          <a:off x="4472156" y="1751488"/>
          <a:ext cx="3794515" cy="4365806"/>
        </p:xfrm>
        <a:graphic>
          <a:graphicData uri="http://schemas.openxmlformats.org/drawingml/2006/table">
            <a:tbl>
              <a:tblPr firstRow="1" firstCol="1" bandRow="1"/>
              <a:tblGrid>
                <a:gridCol w="758903">
                  <a:extLst>
                    <a:ext uri="{9D8B030D-6E8A-4147-A177-3AD203B41FA5}">
                      <a16:colId xmlns:a16="http://schemas.microsoft.com/office/drawing/2014/main" val="1734079618"/>
                    </a:ext>
                  </a:extLst>
                </a:gridCol>
                <a:gridCol w="758903">
                  <a:extLst>
                    <a:ext uri="{9D8B030D-6E8A-4147-A177-3AD203B41FA5}">
                      <a16:colId xmlns:a16="http://schemas.microsoft.com/office/drawing/2014/main" val="141535992"/>
                    </a:ext>
                  </a:extLst>
                </a:gridCol>
                <a:gridCol w="758903">
                  <a:extLst>
                    <a:ext uri="{9D8B030D-6E8A-4147-A177-3AD203B41FA5}">
                      <a16:colId xmlns:a16="http://schemas.microsoft.com/office/drawing/2014/main" val="623912902"/>
                    </a:ext>
                  </a:extLst>
                </a:gridCol>
                <a:gridCol w="758903">
                  <a:extLst>
                    <a:ext uri="{9D8B030D-6E8A-4147-A177-3AD203B41FA5}">
                      <a16:colId xmlns:a16="http://schemas.microsoft.com/office/drawing/2014/main" val="1560916766"/>
                    </a:ext>
                  </a:extLst>
                </a:gridCol>
                <a:gridCol w="758903">
                  <a:extLst>
                    <a:ext uri="{9D8B030D-6E8A-4147-A177-3AD203B41FA5}">
                      <a16:colId xmlns:a16="http://schemas.microsoft.com/office/drawing/2014/main" val="3701600983"/>
                    </a:ext>
                  </a:extLst>
                </a:gridCol>
              </a:tblGrid>
              <a:tr h="158739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797457"/>
                  </a:ext>
                </a:extLst>
              </a:tr>
              <a:tr h="159939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1052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401142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78212"/>
                  </a:ext>
                </a:extLst>
              </a:tr>
              <a:tr h="1957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3060995"/>
                  </a:ext>
                </a:extLst>
              </a:tr>
              <a:tr h="159939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003221"/>
                  </a:ext>
                </a:extLst>
              </a:tr>
              <a:tr h="35054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005663"/>
                  </a:ext>
                </a:extLst>
              </a:tr>
              <a:tr h="515625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302880"/>
                  </a:ext>
                </a:extLst>
              </a:tr>
              <a:tr h="159939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13993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18469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110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279361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009825"/>
                  </a:ext>
                </a:extLst>
              </a:tr>
              <a:tr h="159939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回复项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196129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269343"/>
                  </a:ext>
                </a:extLst>
              </a:tr>
              <a:tr h="1957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沟通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114890"/>
                  </a:ext>
                </a:extLst>
              </a:tr>
              <a:tr h="159939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：软件配置管理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15382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59214"/>
                  </a:ext>
                </a:extLst>
              </a:tr>
              <a:tr h="159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7117457"/>
                  </a:ext>
                </a:extLst>
              </a:tr>
              <a:tr h="3294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分析项个数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071322"/>
                  </a:ext>
                </a:extLst>
              </a:tr>
              <a:tr h="159939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：软件工程实验追踪与分析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26234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6871460"/>
                  </a:ext>
                </a:extLst>
              </a:tr>
              <a:tr h="5262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498480"/>
                  </a:ext>
                </a:extLst>
              </a:tr>
              <a:tr h="159939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69.89265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9811" marR="4981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99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52896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8 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工作量估计与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统计分析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FCD6D44-8962-EF47-A231-83C338208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449609"/>
              </p:ext>
            </p:extLst>
          </p:nvPr>
        </p:nvGraphicFramePr>
        <p:xfrm>
          <a:off x="361951" y="1784987"/>
          <a:ext cx="3700305" cy="3639627"/>
        </p:xfrm>
        <a:graphic>
          <a:graphicData uri="http://schemas.openxmlformats.org/drawingml/2006/table">
            <a:tbl>
              <a:tblPr firstRow="1" firstCol="1" bandRow="1"/>
              <a:tblGrid>
                <a:gridCol w="740061">
                  <a:extLst>
                    <a:ext uri="{9D8B030D-6E8A-4147-A177-3AD203B41FA5}">
                      <a16:colId xmlns:a16="http://schemas.microsoft.com/office/drawing/2014/main" val="298561298"/>
                    </a:ext>
                  </a:extLst>
                </a:gridCol>
                <a:gridCol w="740061">
                  <a:extLst>
                    <a:ext uri="{9D8B030D-6E8A-4147-A177-3AD203B41FA5}">
                      <a16:colId xmlns:a16="http://schemas.microsoft.com/office/drawing/2014/main" val="4176304532"/>
                    </a:ext>
                  </a:extLst>
                </a:gridCol>
                <a:gridCol w="740061">
                  <a:extLst>
                    <a:ext uri="{9D8B030D-6E8A-4147-A177-3AD203B41FA5}">
                      <a16:colId xmlns:a16="http://schemas.microsoft.com/office/drawing/2014/main" val="4233009659"/>
                    </a:ext>
                  </a:extLst>
                </a:gridCol>
                <a:gridCol w="740061">
                  <a:extLst>
                    <a:ext uri="{9D8B030D-6E8A-4147-A177-3AD203B41FA5}">
                      <a16:colId xmlns:a16="http://schemas.microsoft.com/office/drawing/2014/main" val="307734585"/>
                    </a:ext>
                  </a:extLst>
                </a:gridCol>
                <a:gridCol w="740061">
                  <a:extLst>
                    <a:ext uri="{9D8B030D-6E8A-4147-A177-3AD203B41FA5}">
                      <a16:colId xmlns:a16="http://schemas.microsoft.com/office/drawing/2014/main" val="529541148"/>
                    </a:ext>
                  </a:extLst>
                </a:gridCol>
              </a:tblGrid>
              <a:tr h="214065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02334"/>
                  </a:ext>
                </a:extLst>
              </a:tr>
              <a:tr h="221211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899460"/>
                  </a:ext>
                </a:extLst>
              </a:tr>
              <a:tr h="2378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001367"/>
                  </a:ext>
                </a:extLst>
              </a:tr>
              <a:tr h="221211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99185"/>
                  </a:ext>
                </a:extLst>
              </a:tr>
              <a:tr h="23788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23211"/>
                  </a:ext>
                </a:extLst>
              </a:tr>
              <a:tr h="215683">
                <a:tc rowSpan="6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1611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096804"/>
                  </a:ext>
                </a:extLst>
              </a:tr>
              <a:tr h="2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472991"/>
                  </a:ext>
                </a:extLst>
              </a:tr>
              <a:tr h="2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716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869718"/>
                  </a:ext>
                </a:extLst>
              </a:tr>
              <a:tr h="2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结构设计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912453"/>
                  </a:ext>
                </a:extLst>
              </a:tr>
              <a:tr h="2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59462"/>
                  </a:ext>
                </a:extLst>
              </a:tr>
              <a:tr h="2156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l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905691"/>
                  </a:ext>
                </a:extLst>
              </a:tr>
              <a:tr h="221211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374207"/>
                  </a:ext>
                </a:extLst>
              </a:tr>
              <a:tr h="2195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346518"/>
                  </a:ext>
                </a:extLst>
              </a:tr>
              <a:tr h="2195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回复项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595126"/>
                  </a:ext>
                </a:extLst>
              </a:tr>
              <a:tr h="2195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564767"/>
                  </a:ext>
                </a:extLst>
              </a:tr>
              <a:tr h="33352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81.798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39048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0665A52-447E-5649-A27E-B6E25066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51380"/>
              </p:ext>
            </p:extLst>
          </p:nvPr>
        </p:nvGraphicFramePr>
        <p:xfrm>
          <a:off x="4476750" y="1759432"/>
          <a:ext cx="3950560" cy="3813463"/>
        </p:xfrm>
        <a:graphic>
          <a:graphicData uri="http://schemas.openxmlformats.org/drawingml/2006/table">
            <a:tbl>
              <a:tblPr firstRow="1" firstCol="1" bandRow="1"/>
              <a:tblGrid>
                <a:gridCol w="790112">
                  <a:extLst>
                    <a:ext uri="{9D8B030D-6E8A-4147-A177-3AD203B41FA5}">
                      <a16:colId xmlns:a16="http://schemas.microsoft.com/office/drawing/2014/main" val="2162219831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866347271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4291664009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922724485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2207046157"/>
                    </a:ext>
                  </a:extLst>
                </a:gridCol>
              </a:tblGrid>
              <a:tr h="170109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560050"/>
                  </a:ext>
                </a:extLst>
              </a:tr>
              <a:tr h="171394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2800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003650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需求个数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446871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171911"/>
                  </a:ext>
                </a:extLst>
              </a:tr>
              <a:tr h="171394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219939"/>
                  </a:ext>
                </a:extLst>
              </a:tr>
              <a:tr h="1934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540037"/>
                  </a:ext>
                </a:extLst>
              </a:tr>
              <a:tr h="171394">
                <a:tc rowSpan="6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2040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460729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900070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190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272177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125868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结构设计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094085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652068"/>
                  </a:ext>
                </a:extLst>
              </a:tr>
              <a:tr h="171394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11802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07311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665685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测试用例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527525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644180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249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76503"/>
                  </a:ext>
                </a:extLst>
              </a:tr>
              <a:tr h="364828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单元测试报告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504985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沟通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916628"/>
                  </a:ext>
                </a:extLst>
              </a:tr>
              <a:tr h="1713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071751"/>
                  </a:ext>
                </a:extLst>
              </a:tr>
              <a:tr h="171394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83.5801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55464" marR="5546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948867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94C92B04-EA25-624F-8BD1-E3ECD99F6218}"/>
              </a:ext>
            </a:extLst>
          </p:cNvPr>
          <p:cNvSpPr/>
          <p:nvPr/>
        </p:nvSpPr>
        <p:spPr>
          <a:xfrm>
            <a:off x="-53629" y="994071"/>
            <a:ext cx="4108817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</a:rPr>
              <a:t>各成员产出物数据统计和工作量计算</a:t>
            </a:r>
            <a:endParaRPr lang="zh-CN" altLang="zh-CN" kern="100" dirty="0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4554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8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工作量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估计与统计分析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334A3F6-F3CC-A54C-9B20-7C6D824E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13906"/>
              </p:ext>
            </p:extLst>
          </p:nvPr>
        </p:nvGraphicFramePr>
        <p:xfrm>
          <a:off x="493726" y="2435128"/>
          <a:ext cx="3568530" cy="2965763"/>
        </p:xfrm>
        <a:graphic>
          <a:graphicData uri="http://schemas.openxmlformats.org/drawingml/2006/table">
            <a:tbl>
              <a:tblPr firstRow="1" firstCol="1" bandRow="1"/>
              <a:tblGrid>
                <a:gridCol w="713706">
                  <a:extLst>
                    <a:ext uri="{9D8B030D-6E8A-4147-A177-3AD203B41FA5}">
                      <a16:colId xmlns:a16="http://schemas.microsoft.com/office/drawing/2014/main" val="2088731546"/>
                    </a:ext>
                  </a:extLst>
                </a:gridCol>
                <a:gridCol w="713706">
                  <a:extLst>
                    <a:ext uri="{9D8B030D-6E8A-4147-A177-3AD203B41FA5}">
                      <a16:colId xmlns:a16="http://schemas.microsoft.com/office/drawing/2014/main" val="3371146935"/>
                    </a:ext>
                  </a:extLst>
                </a:gridCol>
                <a:gridCol w="713706">
                  <a:extLst>
                    <a:ext uri="{9D8B030D-6E8A-4147-A177-3AD203B41FA5}">
                      <a16:colId xmlns:a16="http://schemas.microsoft.com/office/drawing/2014/main" val="478193818"/>
                    </a:ext>
                  </a:extLst>
                </a:gridCol>
                <a:gridCol w="713706">
                  <a:extLst>
                    <a:ext uri="{9D8B030D-6E8A-4147-A177-3AD203B41FA5}">
                      <a16:colId xmlns:a16="http://schemas.microsoft.com/office/drawing/2014/main" val="3207310089"/>
                    </a:ext>
                  </a:extLst>
                </a:gridCol>
                <a:gridCol w="713706">
                  <a:extLst>
                    <a:ext uri="{9D8B030D-6E8A-4147-A177-3AD203B41FA5}">
                      <a16:colId xmlns:a16="http://schemas.microsoft.com/office/drawing/2014/main" val="165680310"/>
                    </a:ext>
                  </a:extLst>
                </a:gridCol>
              </a:tblGrid>
              <a:tr h="164809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926598"/>
                  </a:ext>
                </a:extLst>
              </a:tr>
              <a:tr h="170311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900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020602"/>
                  </a:ext>
                </a:extLst>
              </a:tr>
              <a:tr h="16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978157"/>
                  </a:ext>
                </a:extLst>
              </a:tr>
              <a:tr h="16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10675"/>
                  </a:ext>
                </a:extLst>
              </a:tr>
              <a:tr h="16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243540"/>
                  </a:ext>
                </a:extLst>
              </a:tr>
              <a:tr h="170311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091832"/>
                  </a:ext>
                </a:extLst>
              </a:tr>
              <a:tr h="3479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035226"/>
                  </a:ext>
                </a:extLst>
              </a:tr>
              <a:tr h="166053">
                <a:tc rowSpan="5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2704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2897689"/>
                  </a:ext>
                </a:extLst>
              </a:tr>
              <a:tr h="1660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008426"/>
                  </a:ext>
                </a:extLst>
              </a:tr>
              <a:tr h="1660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912881"/>
                  </a:ext>
                </a:extLst>
              </a:tr>
              <a:tr h="1660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7317620"/>
                  </a:ext>
                </a:extLst>
              </a:tr>
              <a:tr h="1660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973203"/>
                  </a:ext>
                </a:extLst>
              </a:tr>
              <a:tr h="170311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8302608"/>
                  </a:ext>
                </a:extLst>
              </a:tr>
              <a:tr h="1690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03273"/>
                  </a:ext>
                </a:extLst>
              </a:tr>
              <a:tr h="1789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025797"/>
                  </a:ext>
                </a:extLst>
              </a:tr>
              <a:tr h="256776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81.226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040217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E541B9A-C7BE-E044-8AF8-3088D8422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91387"/>
              </p:ext>
            </p:extLst>
          </p:nvPr>
        </p:nvGraphicFramePr>
        <p:xfrm>
          <a:off x="4350280" y="1137596"/>
          <a:ext cx="4241270" cy="2364784"/>
        </p:xfrm>
        <a:graphic>
          <a:graphicData uri="http://schemas.openxmlformats.org/drawingml/2006/table">
            <a:tbl>
              <a:tblPr firstRow="1" firstCol="1" bandRow="1"/>
              <a:tblGrid>
                <a:gridCol w="848254">
                  <a:extLst>
                    <a:ext uri="{9D8B030D-6E8A-4147-A177-3AD203B41FA5}">
                      <a16:colId xmlns:a16="http://schemas.microsoft.com/office/drawing/2014/main" val="1757891243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732936972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1131966427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4132134331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3099356481"/>
                    </a:ext>
                  </a:extLst>
                </a:gridCol>
              </a:tblGrid>
              <a:tr h="157701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507495"/>
                  </a:ext>
                </a:extLst>
              </a:tr>
              <a:tr h="162965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1239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08807"/>
                  </a:ext>
                </a:extLst>
              </a:tr>
              <a:tr h="161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572938"/>
                  </a:ext>
                </a:extLst>
              </a:tr>
              <a:tr h="161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598638"/>
                  </a:ext>
                </a:extLst>
              </a:tr>
              <a:tr h="162965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33371"/>
                  </a:ext>
                </a:extLst>
              </a:tr>
              <a:tr h="1752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414045"/>
                  </a:ext>
                </a:extLst>
              </a:tr>
              <a:tr h="158892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5031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445233"/>
                  </a:ext>
                </a:extLst>
              </a:tr>
              <a:tr h="1588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图表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197308"/>
                  </a:ext>
                </a:extLst>
              </a:tr>
              <a:tr h="1588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1293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225903"/>
                  </a:ext>
                </a:extLst>
              </a:tr>
              <a:tr h="1588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986224"/>
                  </a:ext>
                </a:extLst>
              </a:tr>
              <a:tr h="162965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599025"/>
                  </a:ext>
                </a:extLst>
              </a:tr>
              <a:tr h="161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247071"/>
                  </a:ext>
                </a:extLst>
              </a:tr>
              <a:tr h="1617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2654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164323"/>
                  </a:ext>
                </a:extLst>
              </a:tr>
              <a:tr h="245702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82.399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11831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2B5B020-100E-934A-940B-56D2C18CE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62496"/>
              </p:ext>
            </p:extLst>
          </p:nvPr>
        </p:nvGraphicFramePr>
        <p:xfrm>
          <a:off x="4350281" y="3793871"/>
          <a:ext cx="4241270" cy="2368016"/>
        </p:xfrm>
        <a:graphic>
          <a:graphicData uri="http://schemas.openxmlformats.org/drawingml/2006/table">
            <a:tbl>
              <a:tblPr firstRow="1" firstCol="1" bandRow="1"/>
              <a:tblGrid>
                <a:gridCol w="848254">
                  <a:extLst>
                    <a:ext uri="{9D8B030D-6E8A-4147-A177-3AD203B41FA5}">
                      <a16:colId xmlns:a16="http://schemas.microsoft.com/office/drawing/2014/main" val="2286097429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2461965430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1839942986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1317381271"/>
                    </a:ext>
                  </a:extLst>
                </a:gridCol>
                <a:gridCol w="848254">
                  <a:extLst>
                    <a:ext uri="{9D8B030D-6E8A-4147-A177-3AD203B41FA5}">
                      <a16:colId xmlns:a16="http://schemas.microsoft.com/office/drawing/2014/main" val="1737445895"/>
                    </a:ext>
                  </a:extLst>
                </a:gridCol>
              </a:tblGrid>
              <a:tr h="159242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权重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难度系数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5978085"/>
                  </a:ext>
                </a:extLst>
              </a:tr>
              <a:tr h="163260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：软件需求分析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738754"/>
                  </a:ext>
                </a:extLst>
              </a:tr>
              <a:tr h="162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需求个数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887446"/>
                  </a:ext>
                </a:extLst>
              </a:tr>
              <a:tr h="162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90723"/>
                  </a:ext>
                </a:extLst>
              </a:tr>
              <a:tr h="163260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：软件需求评审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31337"/>
                  </a:ext>
                </a:extLst>
              </a:tr>
              <a:tr h="1782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498875"/>
                  </a:ext>
                </a:extLst>
              </a:tr>
              <a:tr h="160445">
                <a:tc rowSpan="3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：软件设计与实现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1498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156601"/>
                  </a:ext>
                </a:extLst>
              </a:tr>
              <a:tr h="160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516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480491"/>
                  </a:ext>
                </a:extLst>
              </a:tr>
              <a:tr h="16044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学习成本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55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18192"/>
                  </a:ext>
                </a:extLst>
              </a:tr>
              <a:tr h="163260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：软件测试评审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检查项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17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73209"/>
                  </a:ext>
                </a:extLst>
              </a:tr>
              <a:tr h="162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问题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272302"/>
                  </a:ext>
                </a:extLst>
              </a:tr>
              <a:tr h="162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回复项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50436"/>
                  </a:ext>
                </a:extLst>
              </a:tr>
              <a:tr h="16200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字数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214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561517"/>
                  </a:ext>
                </a:extLst>
              </a:tr>
              <a:tr h="246145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zh-CN" sz="8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82.592</a:t>
                      </a:r>
                      <a:endParaRPr lang="zh-CN" sz="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23109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40416C13-28E7-9341-BBBF-255F630F76FF}"/>
              </a:ext>
            </a:extLst>
          </p:cNvPr>
          <p:cNvSpPr/>
          <p:nvPr/>
        </p:nvSpPr>
        <p:spPr>
          <a:xfrm>
            <a:off x="20513" y="1673695"/>
            <a:ext cx="4108817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</a:rPr>
              <a:t>各成员产出物数据统计和工作量计算</a:t>
            </a:r>
            <a:endParaRPr lang="zh-CN" altLang="zh-CN" kern="100" dirty="0">
              <a:latin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111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3.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8 </a:t>
            </a:r>
            <a:r>
              <a:rPr kumimoji="1"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工作量估计与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统计分析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DFC99670-8430-914B-B0D3-C4CFFCB91F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498" y="2270210"/>
            <a:ext cx="4572000" cy="2540000"/>
          </a:xfrm>
          <a:prstGeom prst="rect">
            <a:avLst/>
          </a:prstGeom>
        </p:spPr>
      </p:pic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DC62D301-C462-BF4F-AD6E-209E72C016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58498" y="2256480"/>
            <a:ext cx="4263080" cy="264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BC8561-654D-1C40-AFC5-BD98E8992E56}"/>
                  </a:ext>
                </a:extLst>
              </p:cNvPr>
              <p:cNvSpPr/>
              <p:nvPr/>
            </p:nvSpPr>
            <p:spPr>
              <a:xfrm>
                <a:off x="210064" y="1616235"/>
                <a:ext cx="6190735" cy="455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28600" algn="ctr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zh-CN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工作量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zh-CN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采集数据个数</m:t>
                        </m:r>
                        <m:r>
                          <a:rPr lang="zh-CN" altLang="en-US" i="1" kern="100"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∗</m:t>
                        </m:r>
                        <m:r>
                          <a:rPr lang="zh-CN" altLang="zh-CN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MS Gothic" panose="020B0609070205080204" pitchFamily="49" charset="-128"/>
                          </a:rPr>
                          <m:t>数据</m:t>
                        </m:r>
                        <m:r>
                          <a:rPr lang="zh-CN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权重</m:t>
                        </m:r>
                        <m:r>
                          <a:rPr lang="zh-CN" altLang="en-US" i="1" kern="100">
                            <a:latin typeface="Cambria Math" panose="02040503050406030204" pitchFamily="18" charset="0"/>
                            <a:ea typeface="MS Gothic" panose="020B0609070205080204" pitchFamily="49" charset="-128"/>
                            <a:cs typeface="MS Gothic" panose="020B0609070205080204" pitchFamily="49" charset="-128"/>
                          </a:rPr>
                          <m:t>∗</m:t>
                        </m:r>
                        <m:r>
                          <a:rPr lang="zh-CN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难度系数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/100</m:t>
                        </m:r>
                      </m:e>
                    </m:nary>
                  </m:oMath>
                </a14:m>
                <a:endParaRPr lang="zh-CN" altLang="zh-CN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BC8561-654D-1C40-AFC5-BD98E8992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64" y="1616235"/>
                <a:ext cx="6190735" cy="455189"/>
              </a:xfrm>
              <a:prstGeom prst="rect">
                <a:avLst/>
              </a:prstGeom>
              <a:blipFill>
                <a:blip r:embed="rId5"/>
                <a:stretch>
                  <a:fillRect t="-70270" b="-135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896B4E1-D131-9E46-B983-24E7AF462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60921"/>
              </p:ext>
            </p:extLst>
          </p:nvPr>
        </p:nvGraphicFramePr>
        <p:xfrm>
          <a:off x="1587496" y="5338399"/>
          <a:ext cx="6308472" cy="59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559">
                  <a:extLst>
                    <a:ext uri="{9D8B030D-6E8A-4147-A177-3AD203B41FA5}">
                      <a16:colId xmlns:a16="http://schemas.microsoft.com/office/drawing/2014/main" val="207136927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2823757035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4094949891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813547185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1914221191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3653578785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3908391913"/>
                    </a:ext>
                  </a:extLst>
                </a:gridCol>
                <a:gridCol w="788559">
                  <a:extLst>
                    <a:ext uri="{9D8B030D-6E8A-4147-A177-3AD203B41FA5}">
                      <a16:colId xmlns:a16="http://schemas.microsoft.com/office/drawing/2014/main" val="35884590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成员</a:t>
                      </a:r>
                      <a:endParaRPr lang="en" sz="12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04442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总工作量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74.3885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69.89265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81.798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83.5801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82.399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82.592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81.226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295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占比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0.13382205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0.12573419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0.14715146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0.15035739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0.14823263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0.14857983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0.14612245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1314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06230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71408"/>
            <a:ext cx="8229600" cy="533400"/>
          </a:xfrm>
        </p:spPr>
        <p:txBody>
          <a:bodyPr>
            <a:normAutofit/>
          </a:bodyPr>
          <a:lstStyle/>
          <a:p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基于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Flask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的深度学习自动化部署系统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22E168-5837-4B97-A92C-E6049551EEC2}"/>
              </a:ext>
            </a:extLst>
          </p:cNvPr>
          <p:cNvSpPr txBox="1"/>
          <p:nvPr/>
        </p:nvSpPr>
        <p:spPr>
          <a:xfrm>
            <a:off x="3562350" y="3072140"/>
            <a:ext cx="173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等线" panose="02010600030101010101" pitchFamily="2" charset="-122"/>
                <a:ea typeface="等线" panose="0201060003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5981652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14F232-DEB7-4DCB-97D4-BC6FA22629F3}"/>
              </a:ext>
            </a:extLst>
          </p:cNvPr>
          <p:cNvSpPr/>
          <p:nvPr/>
        </p:nvSpPr>
        <p:spPr bwMode="auto">
          <a:xfrm>
            <a:off x="-1" y="0"/>
            <a:ext cx="4368801" cy="68580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12BC99-DE0F-445E-B879-FD113604B62E}"/>
              </a:ext>
            </a:extLst>
          </p:cNvPr>
          <p:cNvSpPr/>
          <p:nvPr/>
        </p:nvSpPr>
        <p:spPr bwMode="auto">
          <a:xfrm rot="5400000" flipV="1">
            <a:off x="1270707" y="-1270708"/>
            <a:ext cx="1827382" cy="43688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3D85F-6472-4D36-8E96-11E4B33D3D9D}"/>
              </a:ext>
            </a:extLst>
          </p:cNvPr>
          <p:cNvSpPr/>
          <p:nvPr/>
        </p:nvSpPr>
        <p:spPr bwMode="auto">
          <a:xfrm rot="5400000">
            <a:off x="1371901" y="3861106"/>
            <a:ext cx="1624987" cy="4368801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CFA37A-CB3B-424C-A88D-695E8C131806}"/>
              </a:ext>
            </a:extLst>
          </p:cNvPr>
          <p:cNvGrpSpPr/>
          <p:nvPr/>
        </p:nvGrpSpPr>
        <p:grpSpPr>
          <a:xfrm>
            <a:off x="0" y="1070223"/>
            <a:ext cx="2754050" cy="4646991"/>
            <a:chOff x="0" y="1111187"/>
            <a:chExt cx="2754050" cy="464699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684CB1-95C2-4BFE-A1CC-DC3C386CD749}"/>
                </a:ext>
              </a:extLst>
            </p:cNvPr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61A565E-B5C5-434A-B883-1AC7BF48A5A5}"/>
                </a:ext>
              </a:extLst>
            </p:cNvPr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2E9F3B-F3D7-48C0-97C6-2CC855CFA239}"/>
                </a:ext>
              </a:extLst>
            </p:cNvPr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349EE8-6AFB-4278-8468-A8C1711B93C5}"/>
                </a:ext>
              </a:extLst>
            </p:cNvPr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B29807-5932-4C2E-AB21-923105107DD7}"/>
                </a:ext>
              </a:extLst>
            </p:cNvPr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DE30011-FA35-4F6F-AFF7-40724E4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20900"/>
            <a:ext cx="3745642" cy="28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 38">
            <a:extLst>
              <a:ext uri="{FF2B5EF4-FFF2-40B4-BE49-F238E27FC236}">
                <a16:creationId xmlns:a16="http://schemas.microsoft.com/office/drawing/2014/main" id="{BBD866EF-7F51-4EC7-AB1B-AE07D40F2429}"/>
              </a:ext>
            </a:extLst>
          </p:cNvPr>
          <p:cNvSpPr/>
          <p:nvPr/>
        </p:nvSpPr>
        <p:spPr>
          <a:xfrm rot="16200000">
            <a:off x="67870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43">
            <a:extLst>
              <a:ext uri="{FF2B5EF4-FFF2-40B4-BE49-F238E27FC236}">
                <a16:creationId xmlns:a16="http://schemas.microsoft.com/office/drawing/2014/main" id="{1391473A-00F0-48FE-8742-C7FFA0279247}"/>
              </a:ext>
            </a:extLst>
          </p:cNvPr>
          <p:cNvSpPr/>
          <p:nvPr/>
        </p:nvSpPr>
        <p:spPr>
          <a:xfrm rot="16200000">
            <a:off x="2269997" y="-16039"/>
            <a:ext cx="6868891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gradFill flip="none" rotWithShape="1">
            <a:gsLst>
              <a:gs pos="25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2F7E9890-B37C-47B1-9A9A-7F7E2435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3029" y="2758187"/>
            <a:ext cx="2550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pc="67" dirty="0">
                <a:ln w="11430">
                  <a:noFill/>
                </a:ln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pc="67" dirty="0">
                <a:ln w="11430">
                  <a:noFill/>
                </a:ln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CONTENT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18FB6D-9D4C-4D4B-A430-E9044A88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96" y="913692"/>
            <a:ext cx="3468315" cy="7092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FB352F-F08B-4121-8758-985B83440FCE}"/>
              </a:ext>
            </a:extLst>
          </p:cNvPr>
          <p:cNvSpPr txBox="1"/>
          <p:nvPr/>
        </p:nvSpPr>
        <p:spPr>
          <a:xfrm>
            <a:off x="4956767" y="4044708"/>
            <a:ext cx="362525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进度控制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工作量评估与统计分析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6259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2" y="428491"/>
            <a:ext cx="7096125" cy="533400"/>
          </a:xfrm>
        </p:spPr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6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进度控制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0E1529-8171-40E6-834E-770DAFE0B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7819"/>
            <a:ext cx="9144000" cy="48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1781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2" y="428491"/>
            <a:ext cx="7096125" cy="533400"/>
          </a:xfrm>
        </p:spPr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6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 进度控制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59F68-DDC3-4F4F-8A3C-4E8A4AA9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780"/>
            <a:ext cx="9144000" cy="488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742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12" y="428491"/>
            <a:ext cx="7096125" cy="533400"/>
          </a:xfrm>
        </p:spPr>
        <p:txBody>
          <a:bodyPr>
            <a:normAutofit/>
          </a:bodyPr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1.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6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进度控制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073289E-79B1-4707-A0B4-D4CB033B6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439597"/>
              </p:ext>
            </p:extLst>
          </p:nvPr>
        </p:nvGraphicFramePr>
        <p:xfrm>
          <a:off x="1413510" y="1166745"/>
          <a:ext cx="63398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178E19E-BCAF-4B34-AEF8-DC9CFB6F6C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01352"/>
              </p:ext>
            </p:extLst>
          </p:nvPr>
        </p:nvGraphicFramePr>
        <p:xfrm>
          <a:off x="1413510" y="3995670"/>
          <a:ext cx="63169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13491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986FAFC-DF79-4641-8584-A141D78C85E6}"/>
              </a:ext>
            </a:extLst>
          </p:cNvPr>
          <p:cNvSpPr/>
          <p:nvPr/>
        </p:nvSpPr>
        <p:spPr>
          <a:xfrm>
            <a:off x="400162" y="820806"/>
            <a:ext cx="2501006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</a:rPr>
              <a:t>GitHub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存储结构组织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3268BA5-AA20-824A-89FB-50F410BBCC3B}"/>
              </a:ext>
            </a:extLst>
          </p:cNvPr>
          <p:cNvSpPr/>
          <p:nvPr/>
        </p:nvSpPr>
        <p:spPr>
          <a:xfrm>
            <a:off x="123568" y="1208295"/>
            <a:ext cx="9242853" cy="52782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" altLang="zh-CN" sz="1000" dirty="0" err="1"/>
              <a:t>bhsei</a:t>
            </a:r>
            <a:r>
              <a:rPr lang="en" altLang="zh-CN" sz="1000" dirty="0"/>
              <a:t>/20_C</a:t>
            </a:r>
            <a:r>
              <a:rPr lang="zh-CN" altLang="en-US" sz="1000" dirty="0"/>
              <a:t>  </a:t>
            </a:r>
            <a:endParaRPr lang="en" altLang="zh-CN" sz="1000" dirty="0"/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0</a:t>
            </a:r>
            <a:r>
              <a:rPr lang="zh-CN" altLang="en-US" sz="1000" dirty="0"/>
              <a:t>：项目计划</a:t>
            </a:r>
          </a:p>
          <a:p>
            <a:r>
              <a:rPr lang="zh-CN" altLang="en-US" sz="1000" dirty="0"/>
              <a:t>└──</a:t>
            </a:r>
            <a:r>
              <a:rPr lang="en" altLang="zh-CN" sz="1000" dirty="0"/>
              <a:t>C_Flask_3.18_</a:t>
            </a:r>
            <a:r>
              <a:rPr lang="zh-CN" altLang="en-US" sz="1000" dirty="0"/>
              <a:t>项目计划书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1</a:t>
            </a:r>
            <a:r>
              <a:rPr lang="zh-CN" altLang="en-US" sz="1000" dirty="0"/>
              <a:t>：软件需求分析</a:t>
            </a:r>
          </a:p>
          <a:p>
            <a:r>
              <a:rPr lang="zh-CN" altLang="en-US" sz="1000" dirty="0"/>
              <a:t>  ├──</a:t>
            </a:r>
            <a:r>
              <a:rPr lang="en" altLang="zh-CN" sz="1000" dirty="0"/>
              <a:t>C_Flask_3.26_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├──C_Flask_4.2_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├──C_Flask_4.2_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ver2.0.1.docx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├──C_Flask_4.2_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ver2.0.2.doc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├──C_Flask_4.2_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ver2.0.3.docx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├──C_Flask_4.2_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ver2.0.4.docx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├──C_Flask_4.9_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ver2.1.0.docx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├──C_Flask_4.9_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ver2.1.1.docx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├──C_Flask_4.9_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ver2.1.2.docx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├──C_Flask_4.17_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ver2.2.0.docx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├──C_Flask_5.9_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ver2.3.0.docx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├──C_Flask_5.18_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ver2.4.0.docx</a:t>
            </a:r>
          </a:p>
          <a:p>
            <a:r>
              <a:rPr lang="zh-CN" altLang="en-US" sz="1000" dirty="0"/>
              <a:t>   </a:t>
            </a:r>
            <a:r>
              <a:rPr lang="en" altLang="zh-CN" sz="1000" dirty="0"/>
              <a:t>└──C_Flask_5.18_</a:t>
            </a:r>
            <a:r>
              <a:rPr lang="zh-CN" altLang="en-US" sz="1000" dirty="0"/>
              <a:t>软件需求规格说明书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ver2.4.1.docx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2</a:t>
            </a:r>
            <a:r>
              <a:rPr lang="zh-CN" altLang="en-US" sz="1000" dirty="0"/>
              <a:t>：软件需求评审</a:t>
            </a:r>
          </a:p>
          <a:p>
            <a:r>
              <a:rPr lang="zh-CN" altLang="en-US" sz="1000" dirty="0"/>
              <a:t>├──第一次评审</a:t>
            </a:r>
          </a:p>
          <a:p>
            <a:r>
              <a:rPr lang="zh-CN" altLang="en-US" sz="1000" dirty="0"/>
              <a:t>  ├──</a:t>
            </a:r>
            <a:r>
              <a:rPr lang="en" altLang="zh-CN" sz="1000" dirty="0"/>
              <a:t>C_</a:t>
            </a:r>
            <a:r>
              <a:rPr lang="zh-CN" altLang="en-US" sz="1000" dirty="0"/>
              <a:t>对</a:t>
            </a:r>
            <a:r>
              <a:rPr lang="en" altLang="zh-CN" sz="1000" dirty="0"/>
              <a:t>A</a:t>
            </a:r>
            <a:r>
              <a:rPr lang="zh-CN" altLang="en-US" sz="1000" dirty="0"/>
              <a:t>组的需求评审表单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B</a:t>
            </a:r>
            <a:r>
              <a:rPr lang="zh-CN" altLang="en-US" sz="1000" dirty="0"/>
              <a:t>组的需求评审表单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D</a:t>
            </a:r>
            <a:r>
              <a:rPr lang="zh-CN" altLang="en-US" sz="1000" dirty="0"/>
              <a:t>组的评审意见反馈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en" altLang="zh-CN" sz="1000" dirty="0"/>
              <a:t>  </a:t>
            </a:r>
            <a:r>
              <a:rPr lang="zh-CN" altLang="en-US" sz="1000" dirty="0"/>
              <a:t> </a:t>
            </a:r>
            <a:r>
              <a:rPr lang="en" altLang="zh-CN" sz="1000" dirty="0"/>
              <a:t>└──C_</a:t>
            </a:r>
            <a:r>
              <a:rPr lang="zh-CN" altLang="en-US" sz="1000" dirty="0"/>
              <a:t>对</a:t>
            </a:r>
            <a:r>
              <a:rPr lang="en" altLang="zh-CN" sz="1000" dirty="0"/>
              <a:t>E</a:t>
            </a:r>
            <a:r>
              <a:rPr lang="zh-CN" altLang="en-US" sz="1000" dirty="0"/>
              <a:t>组的评审意见反馈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en" altLang="zh-CN" sz="1000" dirty="0"/>
              <a:t>├──</a:t>
            </a:r>
            <a:r>
              <a:rPr lang="zh-CN" altLang="en-US" sz="1000" dirty="0"/>
              <a:t>第二次评审</a:t>
            </a:r>
          </a:p>
          <a:p>
            <a:r>
              <a:rPr lang="zh-CN" altLang="en-US" sz="1000" dirty="0"/>
              <a:t>  ├──</a:t>
            </a:r>
            <a:r>
              <a:rPr lang="en" altLang="zh-CN" sz="1000" dirty="0"/>
              <a:t>C_</a:t>
            </a:r>
            <a:r>
              <a:rPr lang="zh-CN" altLang="en-US" sz="1000" dirty="0"/>
              <a:t>对</a:t>
            </a:r>
            <a:r>
              <a:rPr lang="en" altLang="zh-CN" sz="1000" dirty="0"/>
              <a:t>D</a:t>
            </a:r>
            <a:r>
              <a:rPr lang="zh-CN" altLang="en-US" sz="1000" dirty="0"/>
              <a:t>组的需求评审表单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E</a:t>
            </a:r>
            <a:r>
              <a:rPr lang="zh-CN" altLang="en-US" sz="1000" dirty="0"/>
              <a:t>组的需求评审表单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A</a:t>
            </a:r>
            <a:r>
              <a:rPr lang="zh-CN" altLang="en-US" sz="1000" dirty="0"/>
              <a:t>组的评审意见反馈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en" altLang="zh-CN" sz="1000" dirty="0"/>
              <a:t>   └──C_</a:t>
            </a:r>
            <a:r>
              <a:rPr lang="zh-CN" altLang="en-US" sz="1000" dirty="0"/>
              <a:t>对</a:t>
            </a:r>
            <a:r>
              <a:rPr lang="en" altLang="zh-CN" sz="1000" dirty="0"/>
              <a:t>B</a:t>
            </a:r>
            <a:r>
              <a:rPr lang="zh-CN" altLang="en-US" sz="1000" dirty="0"/>
              <a:t>组的评审意见反馈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en" altLang="zh-CN" sz="1000" dirty="0"/>
              <a:t>└──C_Flask_4.2_</a:t>
            </a:r>
            <a:r>
              <a:rPr lang="zh-CN" altLang="en-US" sz="1000" dirty="0"/>
              <a:t>需求评审表单设计</a:t>
            </a:r>
            <a:r>
              <a:rPr lang="en-US" altLang="zh-CN" sz="1000" dirty="0"/>
              <a:t>_</a:t>
            </a:r>
            <a:r>
              <a:rPr lang="en" altLang="zh-CN" sz="1000" dirty="0"/>
              <a:t>ver1.0.1.docx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3</a:t>
            </a:r>
            <a:r>
              <a:rPr lang="zh-CN" altLang="en-US" sz="1000" dirty="0"/>
              <a:t>：软件设计与实现</a:t>
            </a:r>
          </a:p>
          <a:p>
            <a:r>
              <a:rPr lang="zh-CN" altLang="en-US" sz="1000" dirty="0"/>
              <a:t>  ├──</a:t>
            </a:r>
            <a:r>
              <a:rPr lang="en" altLang="zh-CN" sz="1000" dirty="0"/>
              <a:t>C_Flask_4.11_</a:t>
            </a:r>
            <a:r>
              <a:rPr lang="zh-CN" altLang="en-US" sz="1000" dirty="0"/>
              <a:t>软件详细设计说明书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</a:t>
            </a:r>
            <a:r>
              <a:rPr lang="en" altLang="zh-CN" sz="1000" dirty="0"/>
              <a:t>└──C_Flask_4.11_</a:t>
            </a:r>
            <a:r>
              <a:rPr lang="zh-CN" altLang="en-US" sz="1000" dirty="0"/>
              <a:t>软件详细设计说明书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4</a:t>
            </a:r>
            <a:r>
              <a:rPr lang="zh-CN" altLang="en-US" sz="1000" dirty="0"/>
              <a:t>：软件测试</a:t>
            </a:r>
          </a:p>
          <a:p>
            <a:r>
              <a:rPr lang="zh-CN" altLang="en-US" sz="1000" dirty="0"/>
              <a:t>  ├──单元测试报告</a:t>
            </a:r>
          </a:p>
          <a:p>
            <a:r>
              <a:rPr lang="zh-CN" altLang="en-US" sz="1000" dirty="0"/>
              <a:t>  ├──部署系统测试报告</a:t>
            </a:r>
            <a:r>
              <a:rPr lang="en-US" altLang="zh-CN" sz="1000" dirty="0"/>
              <a:t>.</a:t>
            </a:r>
            <a:r>
              <a:rPr lang="en" altLang="zh-CN" sz="1000" dirty="0"/>
              <a:t>html</a:t>
            </a:r>
          </a:p>
          <a:p>
            <a:r>
              <a:rPr lang="en" altLang="zh-CN" sz="1000" dirty="0"/>
              <a:t>   └──</a:t>
            </a:r>
            <a:r>
              <a:rPr lang="zh-CN" altLang="en-US" sz="1000" dirty="0"/>
              <a:t>门户系统测试报告</a:t>
            </a:r>
            <a:r>
              <a:rPr lang="en-US" altLang="zh-CN" sz="1000" dirty="0"/>
              <a:t>.</a:t>
            </a:r>
            <a:r>
              <a:rPr lang="en" altLang="zh-CN" sz="1000" dirty="0"/>
              <a:t>html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</a:t>
            </a:r>
            <a:r>
              <a:rPr lang="zh-CN" altLang="en-US" sz="1000" dirty="0"/>
              <a:t>测试样例及结果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</a:t>
            </a:r>
            <a:r>
              <a:rPr lang="zh-CN" altLang="en-US" sz="1000" dirty="0"/>
              <a:t>测试需求规格说明书历史版本</a:t>
            </a:r>
          </a:p>
          <a:p>
            <a:r>
              <a:rPr lang="zh-CN" altLang="en-US" sz="1000" dirty="0"/>
              <a:t>  ├──</a:t>
            </a:r>
            <a:r>
              <a:rPr lang="en" altLang="zh-CN" sz="1000" dirty="0"/>
              <a:t>C_Flask_5.20_</a:t>
            </a:r>
            <a:r>
              <a:rPr lang="zh-CN" altLang="en-US" sz="1000" dirty="0"/>
              <a:t>测试需求规格说明书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ver1.3.0.docx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├──C_Flask_5.20_</a:t>
            </a:r>
            <a:r>
              <a:rPr lang="zh-CN" altLang="en-US" sz="1000" dirty="0"/>
              <a:t>软件测试报告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├──C_Flask_5.20_</a:t>
            </a:r>
            <a:r>
              <a:rPr lang="zh-CN" altLang="en-US" sz="1000" dirty="0"/>
              <a:t>软件缺陷修复报告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├──C_Flask_5.24_</a:t>
            </a:r>
            <a:r>
              <a:rPr lang="zh-CN" altLang="en-US" sz="1000" dirty="0"/>
              <a:t>回归测试报告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├──C_Flask_5.24_</a:t>
            </a:r>
            <a:r>
              <a:rPr lang="zh-CN" altLang="en-US" sz="1000" dirty="0"/>
              <a:t>软件快速使用指南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</a:p>
          <a:p>
            <a:r>
              <a:rPr lang="zh-CN" altLang="en-US" sz="1000" dirty="0"/>
              <a:t>   </a:t>
            </a:r>
            <a:r>
              <a:rPr lang="en" altLang="zh-CN" sz="1000" dirty="0"/>
              <a:t>└──C_Flask_5.28_</a:t>
            </a:r>
            <a:r>
              <a:rPr lang="zh-CN" altLang="en-US" sz="1000" dirty="0"/>
              <a:t>测试需求规格说明书</a:t>
            </a:r>
            <a:r>
              <a:rPr lang="en-US" altLang="zh-CN" sz="1000" dirty="0"/>
              <a:t>_</a:t>
            </a:r>
            <a:r>
              <a:rPr lang="en" altLang="zh-CN" sz="1000" dirty="0"/>
              <a:t>ver1.4.0.docx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5</a:t>
            </a:r>
            <a:r>
              <a:rPr lang="zh-CN" altLang="en-US" sz="1000" dirty="0"/>
              <a:t>：软件测试评审</a:t>
            </a:r>
          </a:p>
          <a:p>
            <a:r>
              <a:rPr lang="zh-CN" altLang="en-US" sz="1000" dirty="0"/>
              <a:t>  ├──第一次评审</a:t>
            </a:r>
          </a:p>
          <a:p>
            <a:r>
              <a:rPr lang="zh-CN" altLang="en-US" sz="1000" dirty="0"/>
              <a:t>     ├──各成员评审</a:t>
            </a:r>
          </a:p>
          <a:p>
            <a:r>
              <a:rPr lang="zh-CN" altLang="en-US" sz="1000" dirty="0"/>
              <a:t>     ├──</a:t>
            </a:r>
            <a:r>
              <a:rPr lang="en" altLang="zh-CN" sz="1000" dirty="0"/>
              <a:t>C_</a:t>
            </a:r>
            <a:r>
              <a:rPr lang="zh-CN" altLang="en-US" sz="1000" dirty="0"/>
              <a:t>对</a:t>
            </a:r>
            <a:r>
              <a:rPr lang="en" altLang="zh-CN" sz="1000" dirty="0"/>
              <a:t>F</a:t>
            </a:r>
            <a:r>
              <a:rPr lang="zh-CN" altLang="en-US" sz="1000" dirty="0"/>
              <a:t>组测试评审意见反馈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G</a:t>
            </a:r>
            <a:r>
              <a:rPr lang="zh-CN" altLang="en-US" sz="1000" dirty="0"/>
              <a:t>组测试评审意见反馈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H</a:t>
            </a:r>
            <a:r>
              <a:rPr lang="zh-CN" altLang="en-US" sz="1000" dirty="0"/>
              <a:t>组的软件测试文档评审表单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H</a:t>
            </a:r>
            <a:r>
              <a:rPr lang="zh-CN" altLang="en-US" sz="1000" dirty="0"/>
              <a:t>组的软件问题报告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I</a:t>
            </a:r>
            <a:r>
              <a:rPr lang="zh-CN" altLang="en-US" sz="1000" dirty="0"/>
              <a:t>组的软件测试文档评审表单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 </a:t>
            </a:r>
            <a:r>
              <a:rPr lang="en" altLang="zh-CN" sz="1000" dirty="0"/>
              <a:t>└──C_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I</a:t>
            </a:r>
            <a:r>
              <a:rPr lang="zh-CN" altLang="en-US" sz="1000" dirty="0"/>
              <a:t>组的软件问题报告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</a:t>
            </a:r>
            <a:r>
              <a:rPr lang="zh-CN" altLang="en-US" sz="1000" dirty="0"/>
              <a:t>第二次评审</a:t>
            </a:r>
          </a:p>
          <a:p>
            <a:r>
              <a:rPr lang="zh-CN" altLang="en-US" sz="1000" dirty="0"/>
              <a:t>     ├──各成员评审</a:t>
            </a:r>
          </a:p>
          <a:p>
            <a:r>
              <a:rPr lang="zh-CN" altLang="en-US" sz="1000" dirty="0"/>
              <a:t>     ├──</a:t>
            </a:r>
            <a:r>
              <a:rPr lang="en" altLang="zh-CN" sz="1000" dirty="0"/>
              <a:t>C_</a:t>
            </a:r>
            <a:r>
              <a:rPr lang="zh-CN" altLang="en-US" sz="1000" dirty="0"/>
              <a:t>对</a:t>
            </a:r>
            <a:r>
              <a:rPr lang="en" altLang="zh-CN" sz="1000" dirty="0"/>
              <a:t>H</a:t>
            </a:r>
            <a:r>
              <a:rPr lang="zh-CN" altLang="en-US" sz="1000" dirty="0"/>
              <a:t>组文档测试评审意见反馈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H</a:t>
            </a:r>
            <a:r>
              <a:rPr lang="zh-CN" altLang="en-US" sz="1000" dirty="0"/>
              <a:t>组软件测试评审意见反馈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I</a:t>
            </a:r>
            <a:r>
              <a:rPr lang="zh-CN" altLang="en-US" sz="1000" dirty="0"/>
              <a:t>组文档测试评审意见反馈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对</a:t>
            </a:r>
            <a:r>
              <a:rPr lang="en" altLang="zh-CN" sz="1000" dirty="0"/>
              <a:t>I</a:t>
            </a:r>
            <a:r>
              <a:rPr lang="zh-CN" altLang="en-US" sz="1000" dirty="0"/>
              <a:t>组软件测试评审意见反馈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  <a:r>
              <a:rPr lang="zh-CN" altLang="en-US" sz="1000" dirty="0"/>
              <a:t>    </a:t>
            </a:r>
            <a:endParaRPr lang="en" altLang="zh-CN" sz="1000" dirty="0"/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F</a:t>
            </a:r>
            <a:r>
              <a:rPr lang="zh-CN" altLang="en-US" sz="1000" dirty="0"/>
              <a:t>组的软件测试文档评审表单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F</a:t>
            </a:r>
            <a:r>
              <a:rPr lang="zh-CN" altLang="en-US" sz="1000" dirty="0"/>
              <a:t>组的软件问题报告表单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</a:t>
            </a:r>
            <a:r>
              <a:rPr lang="en" altLang="zh-CN" sz="1000" dirty="0"/>
              <a:t>├──C_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G</a:t>
            </a:r>
            <a:r>
              <a:rPr lang="zh-CN" altLang="en-US" sz="1000" dirty="0"/>
              <a:t>组的软件测试文档评审表单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  </a:t>
            </a:r>
            <a:r>
              <a:rPr lang="en" altLang="zh-CN" sz="1000" dirty="0"/>
              <a:t>└──C_</a:t>
            </a:r>
            <a:r>
              <a:rPr lang="zh-CN" altLang="en-US" sz="1000" dirty="0"/>
              <a:t>汇总</a:t>
            </a:r>
            <a:r>
              <a:rPr lang="en-US" altLang="zh-CN" sz="1000" dirty="0"/>
              <a:t>_</a:t>
            </a:r>
            <a:r>
              <a:rPr lang="zh-CN" altLang="en-US" sz="1000" dirty="0"/>
              <a:t>对</a:t>
            </a:r>
            <a:r>
              <a:rPr lang="en" altLang="zh-CN" sz="1000" dirty="0"/>
              <a:t>G</a:t>
            </a:r>
            <a:r>
              <a:rPr lang="zh-CN" altLang="en-US" sz="1000" dirty="0"/>
              <a:t>组的软件问题报告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├──C_Flask_5.18_</a:t>
            </a:r>
            <a:r>
              <a:rPr lang="zh-CN" altLang="en-US" sz="1000" dirty="0"/>
              <a:t>软件测试需求规格说明书检查单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├──C_Flask_5.18_</a:t>
            </a:r>
            <a:r>
              <a:rPr lang="zh-CN" altLang="en-US" sz="1000" dirty="0"/>
              <a:t>软件测试需求评审表单设计</a:t>
            </a:r>
            <a:r>
              <a:rPr lang="en-US" altLang="zh-CN" sz="1000" dirty="0"/>
              <a:t>_</a:t>
            </a:r>
            <a:r>
              <a:rPr lang="en" altLang="zh-CN" sz="1000" dirty="0"/>
              <a:t>ver1.1.0.docx</a:t>
            </a:r>
          </a:p>
          <a:p>
            <a:r>
              <a:rPr lang="zh-CN" altLang="en-US" sz="1000" dirty="0"/>
              <a:t>  </a:t>
            </a:r>
            <a:r>
              <a:rPr lang="en" altLang="zh-CN" sz="1000" dirty="0"/>
              <a:t>├──C_Flask_5.18_</a:t>
            </a:r>
            <a:r>
              <a:rPr lang="zh-CN" altLang="en-US" sz="1000" dirty="0"/>
              <a:t>软件问题报告表单设计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</a:t>
            </a:r>
            <a:r>
              <a:rPr lang="en" altLang="zh-CN" sz="1000" dirty="0"/>
              <a:t>└──C_Flask_5.18_</a:t>
            </a:r>
            <a:r>
              <a:rPr lang="zh-CN" altLang="en-US" sz="1000" dirty="0"/>
              <a:t>软件问题报告表单设计</a:t>
            </a:r>
            <a:r>
              <a:rPr lang="en-US" altLang="zh-CN" sz="1000" dirty="0"/>
              <a:t>_</a:t>
            </a:r>
            <a:r>
              <a:rPr lang="en" altLang="zh-CN" sz="1000" dirty="0"/>
              <a:t>ver1.2.0.docx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6</a:t>
            </a:r>
            <a:r>
              <a:rPr lang="zh-CN" altLang="en-US" sz="1000" dirty="0"/>
              <a:t>：软件进度计划与控制</a:t>
            </a:r>
          </a:p>
          <a:p>
            <a:r>
              <a:rPr lang="zh-CN" altLang="en-US" sz="1000" dirty="0"/>
              <a:t>   └──</a:t>
            </a:r>
            <a:r>
              <a:rPr lang="en" altLang="zh-CN" sz="1000" dirty="0"/>
              <a:t>C_Flask_4.10_</a:t>
            </a:r>
            <a:r>
              <a:rPr lang="zh-CN" altLang="en-US" sz="1000" dirty="0"/>
              <a:t>项目进度安排</a:t>
            </a:r>
            <a:r>
              <a:rPr lang="en-US" altLang="zh-CN" sz="1000" dirty="0"/>
              <a:t>_</a:t>
            </a:r>
            <a:r>
              <a:rPr lang="en" altLang="zh-CN" sz="1000" dirty="0"/>
              <a:t>ver1.1.0.gan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7</a:t>
            </a:r>
            <a:r>
              <a:rPr lang="zh-CN" altLang="en-US" sz="1000" dirty="0"/>
              <a:t>：配饰管理</a:t>
            </a:r>
          </a:p>
          <a:p>
            <a:r>
              <a:rPr lang="zh-CN" altLang="en-US" sz="1000" dirty="0"/>
              <a:t>   ├──</a:t>
            </a:r>
            <a:r>
              <a:rPr lang="en" altLang="zh-CN" sz="1000" dirty="0"/>
              <a:t>C_Flask_3.29_</a:t>
            </a:r>
            <a:r>
              <a:rPr lang="zh-CN" altLang="en-US" sz="1000" dirty="0"/>
              <a:t>配置管理计划书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    </a:t>
            </a:r>
            <a:r>
              <a:rPr lang="en" altLang="zh-CN" sz="1000" dirty="0"/>
              <a:t>└──C_Flask_4.19_</a:t>
            </a:r>
            <a:r>
              <a:rPr lang="zh-CN" altLang="en-US" sz="1000" dirty="0"/>
              <a:t>变更与管理分析报告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</a:p>
          <a:p>
            <a:r>
              <a:rPr lang="zh-CN" altLang="en-US" sz="1000" dirty="0"/>
              <a:t>实验</a:t>
            </a:r>
            <a:r>
              <a:rPr lang="en-US" altLang="zh-CN" sz="1000" dirty="0"/>
              <a:t>8</a:t>
            </a:r>
            <a:r>
              <a:rPr lang="zh-CN" altLang="en-US" sz="1000" dirty="0"/>
              <a:t>：工作量估计与统计分析</a:t>
            </a:r>
          </a:p>
          <a:p>
            <a:r>
              <a:rPr lang="zh-CN" altLang="en-US" sz="1000" dirty="0"/>
              <a:t>   ├──</a:t>
            </a:r>
            <a:r>
              <a:rPr lang="en" altLang="zh-CN" sz="1000" dirty="0"/>
              <a:t>C_Flask_4.19_</a:t>
            </a:r>
            <a:r>
              <a:rPr lang="zh-CN" altLang="en-US" sz="1000" dirty="0"/>
              <a:t>工作量追踪与统计分析报告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</a:p>
          <a:p>
            <a:r>
              <a:rPr lang="zh-CN" altLang="en-US" sz="1000" dirty="0"/>
              <a:t>    </a:t>
            </a:r>
            <a:r>
              <a:rPr lang="en" altLang="zh-CN" sz="1000" dirty="0"/>
              <a:t>└──C_Flask_3.29_</a:t>
            </a:r>
            <a:r>
              <a:rPr lang="zh-CN" altLang="en-US" sz="1000" dirty="0"/>
              <a:t>工作量估计与统计分析计划书</a:t>
            </a:r>
            <a:r>
              <a:rPr lang="en-US" altLang="zh-CN" sz="1000" dirty="0"/>
              <a:t>_</a:t>
            </a:r>
            <a:r>
              <a:rPr lang="en" altLang="zh-CN" sz="1000" dirty="0"/>
              <a:t>ver1.0.0.docx</a:t>
            </a:r>
          </a:p>
          <a:p>
            <a:r>
              <a:rPr lang="zh-CN" altLang="en-US" sz="1000" dirty="0"/>
              <a:t>杂项汇总</a:t>
            </a:r>
          </a:p>
          <a:p>
            <a:r>
              <a:rPr lang="zh-CN" altLang="en-US" sz="1000" dirty="0"/>
              <a:t>   ├──每周会议记录</a:t>
            </a:r>
            <a:endParaRPr lang="en-US" altLang="zh-CN" sz="1000" dirty="0"/>
          </a:p>
          <a:p>
            <a:r>
              <a:rPr lang="zh-CN" altLang="en-US" sz="1000" dirty="0"/>
              <a:t>       ├──</a:t>
            </a:r>
            <a:r>
              <a:rPr lang="en" altLang="zh-CN" sz="1000" dirty="0"/>
              <a:t>C_Flask_3.14_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├──C_Flask_3.21_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  <a:r>
              <a:rPr lang="zh-CN" altLang="en-US" sz="1000" dirty="0"/>
              <a:t>                 </a:t>
            </a:r>
            <a:endParaRPr lang="en-US" altLang="zh-CN" sz="1000" dirty="0"/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├──C_Flask_3.28_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  <a:r>
              <a:rPr lang="zh-CN" altLang="en-US" sz="1000" dirty="0"/>
              <a:t>  </a:t>
            </a:r>
            <a:endParaRPr lang="en-US" altLang="zh-CN" sz="1000" dirty="0"/>
          </a:p>
          <a:p>
            <a:r>
              <a:rPr lang="zh-CN" altLang="en-US" sz="1000" dirty="0"/>
              <a:t>      </a:t>
            </a:r>
            <a:r>
              <a:rPr lang="en" altLang="zh-CN" sz="1000" dirty="0"/>
              <a:t> ├──C_Flask_4.4_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	 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├──C_Flask_4.11_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	  </a:t>
            </a:r>
          </a:p>
          <a:p>
            <a:r>
              <a:rPr lang="zh-CN" altLang="en-US" sz="1000" dirty="0"/>
              <a:t>        </a:t>
            </a:r>
            <a:r>
              <a:rPr lang="en" altLang="zh-CN" sz="1000" dirty="0"/>
              <a:t>└──C_Flask_4.18_</a:t>
            </a:r>
            <a:r>
              <a:rPr lang="zh-CN" altLang="en-US" sz="1000" dirty="0"/>
              <a:t>聂磊</a:t>
            </a:r>
            <a:r>
              <a:rPr lang="en-US" altLang="zh-CN" sz="1000" dirty="0"/>
              <a:t>_</a:t>
            </a:r>
            <a:r>
              <a:rPr lang="zh-CN" altLang="en-US" sz="1000" dirty="0"/>
              <a:t>会议记录</a:t>
            </a:r>
            <a:r>
              <a:rPr lang="en-US" altLang="zh-CN" sz="1000" dirty="0"/>
              <a:t>.</a:t>
            </a:r>
            <a:r>
              <a:rPr lang="en" altLang="zh-CN" sz="1000" dirty="0"/>
              <a:t>docx</a:t>
            </a:r>
          </a:p>
          <a:p>
            <a:r>
              <a:rPr lang="zh-CN" altLang="en-US" sz="1000" dirty="0"/>
              <a:t>   </a:t>
            </a:r>
            <a:r>
              <a:rPr lang="en" altLang="zh-CN" sz="1000" dirty="0"/>
              <a:t>├──</a:t>
            </a:r>
            <a:r>
              <a:rPr lang="zh-CN" altLang="en-US" sz="1000" dirty="0"/>
              <a:t>课堂汇报幻灯片</a:t>
            </a:r>
          </a:p>
          <a:p>
            <a:r>
              <a:rPr lang="zh-CN" altLang="en-US" sz="1000" dirty="0"/>
              <a:t>       ├──</a:t>
            </a:r>
            <a:r>
              <a:rPr lang="en" altLang="zh-CN" sz="1000" dirty="0"/>
              <a:t>C_Flask_3.13_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├──C_Flask_3.20_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├──C_Flask_3.27_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├──C_Flask_4.3_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  <a:p>
            <a:r>
              <a:rPr lang="zh-CN" altLang="en-US" sz="1000" dirty="0"/>
              <a:t>       </a:t>
            </a:r>
            <a:r>
              <a:rPr lang="en" altLang="zh-CN" sz="1000" dirty="0"/>
              <a:t>├──C_Flask_4.10_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  <a:p>
            <a:r>
              <a:rPr lang="en" altLang="zh-CN" sz="1000" dirty="0"/>
              <a:t> </a:t>
            </a:r>
            <a:r>
              <a:rPr lang="zh-CN" altLang="en-US" sz="1000" dirty="0"/>
              <a:t>       </a:t>
            </a:r>
            <a:r>
              <a:rPr lang="en" altLang="zh-CN" sz="1000" dirty="0"/>
              <a:t>└──C_Flask_4.17_</a:t>
            </a:r>
            <a:r>
              <a:rPr lang="zh-CN" altLang="en-US" sz="1000" dirty="0"/>
              <a:t>幻灯片</a:t>
            </a:r>
            <a:r>
              <a:rPr lang="en-US" altLang="zh-CN" sz="1000" dirty="0"/>
              <a:t>_</a:t>
            </a:r>
            <a:r>
              <a:rPr lang="zh-CN" altLang="en-US" sz="1000" dirty="0"/>
              <a:t>项目汇报</a:t>
            </a:r>
            <a:r>
              <a:rPr lang="en-US" altLang="zh-CN" sz="1000" dirty="0"/>
              <a:t>.</a:t>
            </a:r>
            <a:r>
              <a:rPr lang="en" altLang="zh-CN" sz="1000" dirty="0"/>
              <a:t>pptx</a:t>
            </a:r>
          </a:p>
        </p:txBody>
      </p:sp>
    </p:spTree>
    <p:extLst>
      <p:ext uri="{BB962C8B-B14F-4D97-AF65-F5344CB8AC3E}">
        <p14:creationId xmlns:p14="http://schemas.microsoft.com/office/powerpoint/2010/main" val="197697930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D977E9-023B-BB47-A042-68EC7BAA510D}"/>
              </a:ext>
            </a:extLst>
          </p:cNvPr>
          <p:cNvSpPr/>
          <p:nvPr/>
        </p:nvSpPr>
        <p:spPr>
          <a:xfrm>
            <a:off x="288749" y="820806"/>
            <a:ext cx="2723823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配置管理工作实施情况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0127CFC-B993-6940-985A-D5E97D76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80750"/>
              </p:ext>
            </p:extLst>
          </p:nvPr>
        </p:nvGraphicFramePr>
        <p:xfrm>
          <a:off x="421105" y="1253438"/>
          <a:ext cx="8351420" cy="5568772"/>
        </p:xfrm>
        <a:graphic>
          <a:graphicData uri="http://schemas.openxmlformats.org/drawingml/2006/table">
            <a:tbl>
              <a:tblPr firstRow="1" firstCol="1" bandRow="1"/>
              <a:tblGrid>
                <a:gridCol w="875582">
                  <a:extLst>
                    <a:ext uri="{9D8B030D-6E8A-4147-A177-3AD203B41FA5}">
                      <a16:colId xmlns:a16="http://schemas.microsoft.com/office/drawing/2014/main" val="2705471465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4176144121"/>
                    </a:ext>
                  </a:extLst>
                </a:gridCol>
                <a:gridCol w="2100648">
                  <a:extLst>
                    <a:ext uri="{9D8B030D-6E8A-4147-A177-3AD203B41FA5}">
                      <a16:colId xmlns:a16="http://schemas.microsoft.com/office/drawing/2014/main" val="2161752622"/>
                    </a:ext>
                  </a:extLst>
                </a:gridCol>
                <a:gridCol w="2908209">
                  <a:extLst>
                    <a:ext uri="{9D8B030D-6E8A-4147-A177-3AD203B41FA5}">
                      <a16:colId xmlns:a16="http://schemas.microsoft.com/office/drawing/2014/main" val="3935674680"/>
                    </a:ext>
                  </a:extLst>
                </a:gridCol>
                <a:gridCol w="1441370">
                  <a:extLst>
                    <a:ext uri="{9D8B030D-6E8A-4147-A177-3AD203B41FA5}">
                      <a16:colId xmlns:a16="http://schemas.microsoft.com/office/drawing/2014/main" val="1201937053"/>
                    </a:ext>
                  </a:extLst>
                </a:gridCol>
              </a:tblGrid>
              <a:tr h="204286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实验编号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任务划分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负责人员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完成情况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445784"/>
                  </a:ext>
                </a:extLst>
              </a:tr>
              <a:tr h="409317"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《需求规格说明书初稿》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聂磊，许京爽，张文斌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7883"/>
                  </a:ext>
                </a:extLst>
              </a:tr>
              <a:tr h="3375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项目展示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聂磊，许京爽，崔昕宇，李坤浩，张利鹏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687936"/>
                  </a:ext>
                </a:extLst>
              </a:tr>
              <a:tr h="4002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《需求规格说明书》修改版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聂磊，崔昕宇，李坤浩，张利鹏，张文斌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882711"/>
                  </a:ext>
                </a:extLst>
              </a:tr>
              <a:tr h="3093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修改版项目展示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聂磊，许京爽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23958"/>
                  </a:ext>
                </a:extLst>
              </a:tr>
              <a:tr h="680244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《需求规格说明评审单》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《其他小组问题清单》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《问题清单回复》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需求评审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9525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zh-CN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许京爽</a:t>
                      </a: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zh-CN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张文斌，张竹君，李坤浩，崔昕宇，张利鹏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05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24463"/>
                  </a:ext>
                </a:extLst>
              </a:tr>
              <a:tr h="672144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《软件详细设计说明书》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工程代码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软件产品设计与实现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张文斌，张竹君，李坤浩，崔昕宇，张利鹏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80116"/>
                  </a:ext>
                </a:extLst>
              </a:tr>
              <a:tr h="3448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代码分支管理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张文斌，张竹君，李坤浩，崔昕宇，张利鹏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174039"/>
                  </a:ext>
                </a:extLst>
              </a:tr>
              <a:tr h="672144"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子模块测试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《单元测试报告》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子模块测试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张文斌，张竹君，李坤浩，崔昕宇，张利鹏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053449"/>
                  </a:ext>
                </a:extLst>
              </a:tr>
              <a:tr h="71989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综合测试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《测试报告》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《测试需求规格说明书》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测试分析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聂磊，许京爽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38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3336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D977E9-023B-BB47-A042-68EC7BAA510D}"/>
              </a:ext>
            </a:extLst>
          </p:cNvPr>
          <p:cNvSpPr/>
          <p:nvPr/>
        </p:nvSpPr>
        <p:spPr>
          <a:xfrm>
            <a:off x="288749" y="820806"/>
            <a:ext cx="2723823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配置管理工作实施情况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0127CFC-B993-6940-985A-D5E97D767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059816"/>
              </p:ext>
            </p:extLst>
          </p:nvPr>
        </p:nvGraphicFramePr>
        <p:xfrm>
          <a:off x="396290" y="1883632"/>
          <a:ext cx="8351420" cy="3911158"/>
        </p:xfrm>
        <a:graphic>
          <a:graphicData uri="http://schemas.openxmlformats.org/drawingml/2006/table">
            <a:tbl>
              <a:tblPr firstRow="1" firstCol="1" bandRow="1"/>
              <a:tblGrid>
                <a:gridCol w="875582">
                  <a:extLst>
                    <a:ext uri="{9D8B030D-6E8A-4147-A177-3AD203B41FA5}">
                      <a16:colId xmlns:a16="http://schemas.microsoft.com/office/drawing/2014/main" val="2705471465"/>
                    </a:ext>
                  </a:extLst>
                </a:gridCol>
                <a:gridCol w="1025611">
                  <a:extLst>
                    <a:ext uri="{9D8B030D-6E8A-4147-A177-3AD203B41FA5}">
                      <a16:colId xmlns:a16="http://schemas.microsoft.com/office/drawing/2014/main" val="4176144121"/>
                    </a:ext>
                  </a:extLst>
                </a:gridCol>
                <a:gridCol w="2100648">
                  <a:extLst>
                    <a:ext uri="{9D8B030D-6E8A-4147-A177-3AD203B41FA5}">
                      <a16:colId xmlns:a16="http://schemas.microsoft.com/office/drawing/2014/main" val="2161752622"/>
                    </a:ext>
                  </a:extLst>
                </a:gridCol>
                <a:gridCol w="2908209">
                  <a:extLst>
                    <a:ext uri="{9D8B030D-6E8A-4147-A177-3AD203B41FA5}">
                      <a16:colId xmlns:a16="http://schemas.microsoft.com/office/drawing/2014/main" val="3935674680"/>
                    </a:ext>
                  </a:extLst>
                </a:gridCol>
                <a:gridCol w="1441370">
                  <a:extLst>
                    <a:ext uri="{9D8B030D-6E8A-4147-A177-3AD203B41FA5}">
                      <a16:colId xmlns:a16="http://schemas.microsoft.com/office/drawing/2014/main" val="1201937053"/>
                    </a:ext>
                  </a:extLst>
                </a:gridCol>
              </a:tblGrid>
              <a:tr h="204286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实验编号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任务划分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负责人员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完成情况</a:t>
                      </a:r>
                    </a:p>
                  </a:txBody>
                  <a:tcPr marL="34270" marR="3427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445784"/>
                  </a:ext>
                </a:extLst>
              </a:tr>
              <a:tr h="409317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《测试规格说明评审单》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《软件测试评审表单》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《其他小组问题清单》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《问题清单回复》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测试评审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张文斌，张竹君，李坤浩，崔昕宇，张利鹏，聂磊，许京爽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07883"/>
                  </a:ext>
                </a:extLst>
              </a:tr>
              <a:tr h="337577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《项目进度安排》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项目进度与计划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聂磊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687936"/>
                  </a:ext>
                </a:extLst>
              </a:tr>
              <a:tr h="400283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《配置管理计划书》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《变更与管理分析报告》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配置管理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882711"/>
                  </a:ext>
                </a:extLst>
              </a:tr>
              <a:tr h="309380"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实验制品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《工作量估计与统计分析计划书》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《工作量分析报告》</a:t>
                      </a:r>
                    </a:p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统计分析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PPT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许京爽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已完成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22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470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2.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实验</a:t>
            </a:r>
            <a:r>
              <a:rPr kumimoji="1" lang="en-US" altLang="zh-CN" sz="2000">
                <a:latin typeface="等线" panose="02010600030101010101" pitchFamily="2" charset="-122"/>
                <a:ea typeface="等线" panose="02010600030101010101" pitchFamily="2" charset="-122"/>
              </a:rPr>
              <a:t>7 </a:t>
            </a:r>
            <a:r>
              <a:rPr kumimoji="1" lang="zh-CN" altLang="en-US" sz="2000">
                <a:latin typeface="等线" panose="02010600030101010101" pitchFamily="2" charset="-122"/>
                <a:ea typeface="等线" panose="02010600030101010101" pitchFamily="2" charset="-122"/>
              </a:rPr>
              <a:t>配置管理</a:t>
            </a:r>
            <a:endParaRPr kumimoji="1" lang="zh-CN" altLang="en-US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0759E-5DC0-4BCD-A906-D0465B850DE5}"/>
              </a:ext>
            </a:extLst>
          </p:cNvPr>
          <p:cNvSpPr txBox="1">
            <a:spLocks/>
          </p:cNvSpPr>
          <p:nvPr/>
        </p:nvSpPr>
        <p:spPr>
          <a:xfrm>
            <a:off x="828675" y="1749425"/>
            <a:ext cx="7943850" cy="4365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zh-CN" altLang="zh-CN" sz="16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E99D69-C9DF-994C-AA90-06047A66D443}"/>
              </a:ext>
            </a:extLst>
          </p:cNvPr>
          <p:cNvSpPr/>
          <p:nvPr/>
        </p:nvSpPr>
        <p:spPr>
          <a:xfrm>
            <a:off x="387335" y="820806"/>
            <a:ext cx="2526654" cy="465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项目实际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</a:rPr>
              <a:t>commit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</a:rPr>
              <a:t>情况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315D8F-9AFB-A94C-9DA8-B2DF1985D8C6}"/>
              </a:ext>
            </a:extLst>
          </p:cNvPr>
          <p:cNvSpPr/>
          <p:nvPr/>
        </p:nvSpPr>
        <p:spPr>
          <a:xfrm>
            <a:off x="220215" y="14846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ea typeface="宋体" panose="02010600030101010101" pitchFamily="2" charset="-122"/>
                <a:cs typeface="宋体" panose="02010600030101010101" pitchFamily="2" charset="-122"/>
              </a:rPr>
              <a:t>从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2020/03/08</a:t>
            </a:r>
            <a:r>
              <a:rPr lang="zh-CN" altLang="zh-CN" dirty="0">
                <a:ea typeface="宋体" panose="02010600030101010101" pitchFamily="2" charset="-122"/>
                <a:cs typeface="宋体" panose="02010600030101010101" pitchFamily="2" charset="-122"/>
              </a:rPr>
              <a:t>至</a:t>
            </a:r>
            <a:r>
              <a:rPr lang="en-US" altLang="zh-CN" dirty="0">
                <a:ea typeface="宋体" panose="02010600030101010101" pitchFamily="2" charset="-122"/>
                <a:cs typeface="宋体" panose="02010600030101010101" pitchFamily="2" charset="-122"/>
              </a:rPr>
              <a:t>2020/06/5</a:t>
            </a:r>
            <a:r>
              <a:rPr lang="zh-CN" altLang="zh-CN" dirty="0">
                <a:ea typeface="宋体" panose="02010600030101010101" pitchFamily="2" charset="-122"/>
                <a:cs typeface="宋体" panose="02010600030101010101" pitchFamily="2" charset="-122"/>
              </a:rPr>
              <a:t>的提交情况如下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12" name="图片 11" descr="卡通人物&#10;&#10;描述已自动生成">
            <a:extLst>
              <a:ext uri="{FF2B5EF4-FFF2-40B4-BE49-F238E27FC236}">
                <a16:creationId xmlns:a16="http://schemas.microsoft.com/office/drawing/2014/main" id="{07A4D3BD-7E0C-7A49-9BF0-7E9E0BDBDB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8533" y="1946047"/>
            <a:ext cx="4572000" cy="14829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5ECDD1-F4C0-1841-B962-97F10C898AF0}"/>
              </a:ext>
            </a:extLst>
          </p:cNvPr>
          <p:cNvSpPr/>
          <p:nvPr/>
        </p:nvSpPr>
        <p:spPr>
          <a:xfrm>
            <a:off x="248533" y="3695244"/>
            <a:ext cx="485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进一步，</a:t>
            </a:r>
            <a:r>
              <a:rPr lang="zh-CN" altLang="zh-CN" dirty="0">
                <a:ea typeface="宋体" panose="02010600030101010101" pitchFamily="2" charset="-122"/>
                <a:cs typeface="宋体" panose="02010600030101010101" pitchFamily="2" charset="-122"/>
              </a:rPr>
              <a:t>查看一周中周一至周日的提交情况：</a:t>
            </a:r>
            <a:r>
              <a:rPr lang="zh-CN" altLang="zh-CN" dirty="0"/>
              <a:t> </a:t>
            </a:r>
            <a:endParaRPr lang="zh-CN" altLang="en-US" dirty="0"/>
          </a:p>
        </p:txBody>
      </p:sp>
      <p:pic>
        <p:nvPicPr>
          <p:cNvPr id="13" name="图片 12" descr="图片包含 文字, 地图, 游戏机&#10;&#10;描述已自动生成">
            <a:extLst>
              <a:ext uri="{FF2B5EF4-FFF2-40B4-BE49-F238E27FC236}">
                <a16:creationId xmlns:a16="http://schemas.microsoft.com/office/drawing/2014/main" id="{3E224D7C-651B-C146-BDF6-0918E361A6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0215" y="4211916"/>
            <a:ext cx="4600318" cy="1903135"/>
          </a:xfrm>
          <a:prstGeom prst="rect">
            <a:avLst/>
          </a:prstGeom>
        </p:spPr>
      </p:pic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97BAF4C8-2120-F14A-9E44-44A839DE3B8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28993" y="2688481"/>
            <a:ext cx="3142875" cy="201352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F779DFB-DA55-8545-ACE5-439A1EDE164C}"/>
              </a:ext>
            </a:extLst>
          </p:cNvPr>
          <p:cNvSpPr/>
          <p:nvPr/>
        </p:nvSpPr>
        <p:spPr>
          <a:xfrm>
            <a:off x="5400675" y="2054423"/>
            <a:ext cx="232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anose="02010600030101010101" pitchFamily="2" charset="-122"/>
                <a:cs typeface="宋体" panose="02010600030101010101" pitchFamily="2" charset="-122"/>
              </a:rPr>
              <a:t>一天内的</a:t>
            </a:r>
            <a:r>
              <a:rPr lang="zh-CN" altLang="zh-CN" dirty="0">
                <a:ea typeface="宋体" panose="02010600030101010101" pitchFamily="2" charset="-122"/>
                <a:cs typeface="宋体" panose="02010600030101010101" pitchFamily="2" charset="-122"/>
              </a:rPr>
              <a:t>提交情况：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6539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1185</TotalTime>
  <Words>3110</Words>
  <Application>Microsoft Office PowerPoint</Application>
  <PresentationFormat>全屏显示(4:3)</PresentationFormat>
  <Paragraphs>1195</Paragraphs>
  <Slides>19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宋体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1. 实验6 进度控制</vt:lpstr>
      <vt:lpstr>1. 实验6 进度控制</vt:lpstr>
      <vt:lpstr>1. 实验6 进度控制</vt:lpstr>
      <vt:lpstr>2. 实验7 配置管理</vt:lpstr>
      <vt:lpstr>2. 实验7 配置管理</vt:lpstr>
      <vt:lpstr>2. 实验7 配置管理</vt:lpstr>
      <vt:lpstr>2. 实验7 配置管理</vt:lpstr>
      <vt:lpstr>2. 实验7 配置管理</vt:lpstr>
      <vt:lpstr>2. 实验7 配置管理</vt:lpstr>
      <vt:lpstr>2. 实验7 配置管理</vt:lpstr>
      <vt:lpstr>2. 实验7 配置管理</vt:lpstr>
      <vt:lpstr>3. 实验8 工作量估计与统计分析</vt:lpstr>
      <vt:lpstr>3. 实验8 工作量估计与统计分析</vt:lpstr>
      <vt:lpstr>3. 实验8 工作量估计与统计分析</vt:lpstr>
      <vt:lpstr>3. 实验8 工作量估计与统计分析</vt:lpstr>
      <vt:lpstr>3. 实验8 工作量估计与统计分析</vt:lpstr>
      <vt:lpstr>基于Flask的深度学习自动化部署系统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L</cp:lastModifiedBy>
  <cp:revision>245</cp:revision>
  <dcterms:created xsi:type="dcterms:W3CDTF">2020-03-08T07:42:51Z</dcterms:created>
  <dcterms:modified xsi:type="dcterms:W3CDTF">2020-06-04T16:10:09Z</dcterms:modified>
</cp:coreProperties>
</file>